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64"/>
  </p:notesMasterIdLst>
  <p:sldIdLst>
    <p:sldId id="266" r:id="rId5"/>
    <p:sldId id="270" r:id="rId6"/>
    <p:sldId id="269" r:id="rId7"/>
    <p:sldId id="267" r:id="rId8"/>
    <p:sldId id="265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9wnZCJ8wV07wvNDoLfGFNAmu+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C6875-9EE7-EF16-58E8-8C5969D6A0AE}" v="2" dt="2025-04-14T08:29:41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0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, Jihoon" userId="S::jihoon.jeon@sap.com::4a5436c6-03b8-4f9c-b3b8-a9fd568855ef" providerId="AD" clId="Web-{7A3C6875-9EE7-EF16-58E8-8C5969D6A0AE}"/>
    <pc:docChg chg="modSld">
      <pc:chgData name="Jeon, Jihoon" userId="S::jihoon.jeon@sap.com::4a5436c6-03b8-4f9c-b3b8-a9fd568855ef" providerId="AD" clId="Web-{7A3C6875-9EE7-EF16-58E8-8C5969D6A0AE}" dt="2025-04-14T08:29:41.817" v="1" actId="20577"/>
      <pc:docMkLst>
        <pc:docMk/>
      </pc:docMkLst>
      <pc:sldChg chg="modSp">
        <pc:chgData name="Jeon, Jihoon" userId="S::jihoon.jeon@sap.com::4a5436c6-03b8-4f9c-b3b8-a9fd568855ef" providerId="AD" clId="Web-{7A3C6875-9EE7-EF16-58E8-8C5969D6A0AE}" dt="2025-04-14T08:29:41.817" v="1" actId="20577"/>
        <pc:sldMkLst>
          <pc:docMk/>
          <pc:sldMk cId="0" sldId="264"/>
        </pc:sldMkLst>
        <pc:spChg chg="mod">
          <ac:chgData name="Jeon, Jihoon" userId="S::jihoon.jeon@sap.com::4a5436c6-03b8-4f9c-b3b8-a9fd568855ef" providerId="AD" clId="Web-{7A3C6875-9EE7-EF16-58E8-8C5969D6A0AE}" dt="2025-04-14T08:29:41.817" v="1" actId="20577"/>
          <ac:spMkLst>
            <pc:docMk/>
            <pc:sldMk cId="0" sldId="264"/>
            <ac:spMk id="272" creationId="{00000000-0000-0000-0000-000000000000}"/>
          </ac:spMkLst>
        </pc:spChg>
      </pc:sldChg>
    </pc:docChg>
  </pc:docChgLst>
  <pc:docChgLst>
    <pc:chgData name="Jeon, Jihoon" userId="S::jihoon.jeon@sap.com::4a5436c6-03b8-4f9c-b3b8-a9fd568855ef" providerId="AD" clId="Web-{29F8F6F9-6D93-3323-EDF9-4B333C9245AF}"/>
    <pc:docChg chg="modSld">
      <pc:chgData name="Jeon, Jihoon" userId="S::jihoon.jeon@sap.com::4a5436c6-03b8-4f9c-b3b8-a9fd568855ef" providerId="AD" clId="Web-{29F8F6F9-6D93-3323-EDF9-4B333C9245AF}" dt="2025-04-10T01:56:25.139" v="56" actId="20577"/>
      <pc:docMkLst>
        <pc:docMk/>
      </pc:docMkLst>
      <pc:sldChg chg="modSp">
        <pc:chgData name="Jeon, Jihoon" userId="S::jihoon.jeon@sap.com::4a5436c6-03b8-4f9c-b3b8-a9fd568855ef" providerId="AD" clId="Web-{29F8F6F9-6D93-3323-EDF9-4B333C9245AF}" dt="2025-04-10T01:52:09.692" v="7" actId="20577"/>
        <pc:sldMkLst>
          <pc:docMk/>
          <pc:sldMk cId="0" sldId="259"/>
        </pc:sldMkLst>
        <pc:spChg chg="mod">
          <ac:chgData name="Jeon, Jihoon" userId="S::jihoon.jeon@sap.com::4a5436c6-03b8-4f9c-b3b8-a9fd568855ef" providerId="AD" clId="Web-{29F8F6F9-6D93-3323-EDF9-4B333C9245AF}" dt="2025-04-10T01:52:09.692" v="7" actId="20577"/>
          <ac:spMkLst>
            <pc:docMk/>
            <pc:sldMk cId="0" sldId="259"/>
            <ac:spMk id="146" creationId="{00000000-0000-0000-0000-000000000000}"/>
          </ac:spMkLst>
        </pc:spChg>
      </pc:sldChg>
      <pc:sldChg chg="modSp">
        <pc:chgData name="Jeon, Jihoon" userId="S::jihoon.jeon@sap.com::4a5436c6-03b8-4f9c-b3b8-a9fd568855ef" providerId="AD" clId="Web-{29F8F6F9-6D93-3323-EDF9-4B333C9245AF}" dt="2025-04-10T01:56:25.139" v="56" actId="20577"/>
        <pc:sldMkLst>
          <pc:docMk/>
          <pc:sldMk cId="0" sldId="264"/>
        </pc:sldMkLst>
        <pc:spChg chg="mod">
          <ac:chgData name="Jeon, Jihoon" userId="S::jihoon.jeon@sap.com::4a5436c6-03b8-4f9c-b3b8-a9fd568855ef" providerId="AD" clId="Web-{29F8F6F9-6D93-3323-EDF9-4B333C9245AF}" dt="2025-04-10T01:56:25.139" v="56" actId="20577"/>
          <ac:spMkLst>
            <pc:docMk/>
            <pc:sldMk cId="0" sldId="264"/>
            <ac:spMk id="2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66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701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A95E0CB-234A-C6A4-0904-60E8FCF0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>
            <a:extLst>
              <a:ext uri="{FF2B5EF4-FFF2-40B4-BE49-F238E27FC236}">
                <a16:creationId xmlns:a16="http://schemas.microsoft.com/office/drawing/2014/main" id="{6B601D9C-4DBE-B0DB-15F5-09D1BF96E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>
            <a:extLst>
              <a:ext uri="{FF2B5EF4-FFF2-40B4-BE49-F238E27FC236}">
                <a16:creationId xmlns:a16="http://schemas.microsoft.com/office/drawing/2014/main" id="{2C7D85B5-6C82-BC7B-4A63-E9FDFED1D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3166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41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CD0A16D-A5D6-A5A4-93BA-DF2CCE7F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>
            <a:extLst>
              <a:ext uri="{FF2B5EF4-FFF2-40B4-BE49-F238E27FC236}">
                <a16:creationId xmlns:a16="http://schemas.microsoft.com/office/drawing/2014/main" id="{F55248F8-1D0B-E50E-2F49-D1A0A5A2D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>
            <a:extLst>
              <a:ext uri="{FF2B5EF4-FFF2-40B4-BE49-F238E27FC236}">
                <a16:creationId xmlns:a16="http://schemas.microsoft.com/office/drawing/2014/main" id="{B4405F64-EDD0-39D5-F04D-829139DE3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1119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E954B97-A672-E371-8FA5-535FED02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>
            <a:extLst>
              <a:ext uri="{FF2B5EF4-FFF2-40B4-BE49-F238E27FC236}">
                <a16:creationId xmlns:a16="http://schemas.microsoft.com/office/drawing/2014/main" id="{FB453B2E-7812-C4F6-107F-72A86F661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31b104cb868_0_8:notes">
            <a:extLst>
              <a:ext uri="{FF2B5EF4-FFF2-40B4-BE49-F238E27FC236}">
                <a16:creationId xmlns:a16="http://schemas.microsoft.com/office/drawing/2014/main" id="{48E405B6-0F91-5304-5E45-F0AD726EF4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68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2A98EDE8-C11A-978D-CE56-B78EB5CE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>
            <a:extLst>
              <a:ext uri="{FF2B5EF4-FFF2-40B4-BE49-F238E27FC236}">
                <a16:creationId xmlns:a16="http://schemas.microsoft.com/office/drawing/2014/main" id="{39DA44BB-85F1-2395-0886-E26CDFB04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31b104cb868_0_8:notes">
            <a:extLst>
              <a:ext uri="{FF2B5EF4-FFF2-40B4-BE49-F238E27FC236}">
                <a16:creationId xmlns:a16="http://schemas.microsoft.com/office/drawing/2014/main" id="{1C1918C3-FC7C-173A-86A6-53080F8B3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546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EA52C34-0BDE-DA63-6259-DF4A82FCF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>
            <a:extLst>
              <a:ext uri="{FF2B5EF4-FFF2-40B4-BE49-F238E27FC236}">
                <a16:creationId xmlns:a16="http://schemas.microsoft.com/office/drawing/2014/main" id="{6E7C4F07-2135-2BF9-6E8C-AC4A70F2E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31b104cb868_0_8:notes">
            <a:extLst>
              <a:ext uri="{FF2B5EF4-FFF2-40B4-BE49-F238E27FC236}">
                <a16:creationId xmlns:a16="http://schemas.microsoft.com/office/drawing/2014/main" id="{71C3FCE6-2687-EAB1-289A-75CA86D76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668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670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552790F-EBA2-7F96-56F2-A343ACDE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23B56469-84E5-438D-6AEA-DFA96063D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172A63D6-4FDD-84B0-D74F-1CB439FBE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3758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162A3E14-0801-0076-55A0-19A42867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2489FBD9-ECA3-E214-B79C-F53F320EB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2F947D94-34A4-3401-1174-F4B0CCF7C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892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626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6F2453B6-6DED-583A-96FE-7659DCAEC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478AA3CA-CB93-7FD6-4C21-20D1F608F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1D5441CA-F6F8-5C3F-CCF7-95F258E9D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76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284D317-FCF5-230E-A6B7-5F41E77F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96344624-71BC-787E-D348-1E8954EF7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D5F0470-F41E-E202-CDE8-FAE9B9502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5380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E18944D-C232-20CE-47B0-A2EB0F4E6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C4773B31-F477-41FD-40FA-9136D075B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3AC40B63-520E-EB78-83CD-B0B0E0332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0905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18A0CB74-89C6-1A40-2D28-E00D7755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CA6732FE-681C-1E8C-19C2-C6E1229F8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C477CD2F-2B36-5B08-E667-2C9CF5CF79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152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E7A72D00-6582-72C6-2855-7874F84B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8B842612-50D1-6583-8112-D9109EE93F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FEDA61F-1BE6-613E-8041-83F53DBFDF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236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F7F35566-6899-4655-12CB-AD2A3AD6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4B4CD455-887A-F7E6-29ED-0C05CA0E3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3B15A642-B3C6-D8EE-47A6-A54499419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594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143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524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3233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69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323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9293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CE89055C-66A8-9D35-BE6F-023952C5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0CA791D6-3B40-4091-E3A1-C947462D0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5D6353B-0F58-6CC5-4432-D209BE2C6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8910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7416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497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7868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9296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235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021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3387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86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5908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63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83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9766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8927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7124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A9EB8B8-EADB-4CB1-6F60-60E0B3C5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137593E-C734-8087-3BE5-33FDA097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A3A836B-A09A-88CE-FB2D-23BC76F2E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188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9207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68452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859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72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355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10927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13023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061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44913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8A2BAB43-B2E5-6077-6536-2A72FA3C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7F20E9E2-A4FE-9A12-D742-946DFDFF9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998CBD27-5D63-F1AF-0035-4E4F56035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09793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D2595D9-539E-7172-5069-2EBD4F99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FE5EB56E-5F89-FABC-85AF-B1A0F685D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326694AC-4EE5-8F3B-2978-4BF2D24B7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300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FE48687F-6B5E-E6DE-7B81-D0A648A5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61B99F40-A4AA-16B4-4539-D815E2832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8C464309-72C5-1F20-EB83-33ADF1103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1542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B1BEE991-71F1-0CD1-986C-4F1580AD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13EE64C6-9CB4-4ECF-B210-798E69858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00F80CA1-5056-018B-4220-4703F3587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5547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7C945D88-6BF7-8851-41FE-38AB16CD3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12648CE7-7D88-DB5B-9F27-6ABE0E4DC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F02EBED1-5D58-4FD0-B117-1B4B7773A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7270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8FAACCCF-0BF1-2C31-A241-18276793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>
            <a:extLst>
              <a:ext uri="{FF2B5EF4-FFF2-40B4-BE49-F238E27FC236}">
                <a16:creationId xmlns:a16="http://schemas.microsoft.com/office/drawing/2014/main" id="{E788E607-2D27-1484-288F-5F705D177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5" name="Google Shape;265;p6:notes">
            <a:extLst>
              <a:ext uri="{FF2B5EF4-FFF2-40B4-BE49-F238E27FC236}">
                <a16:creationId xmlns:a16="http://schemas.microsoft.com/office/drawing/2014/main" id="{456F3C33-D009-B6BF-3E37-18E3050B75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608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1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851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0701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04cb8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g31b104cb8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330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b="0" i="0" u="none" strike="noStrike" cap="none" dirty="0" err="1">
                <a:solidFill>
                  <a:schemeClr val="dk1"/>
                </a:solidFill>
                <a:sym typeface="Arial"/>
              </a:rPr>
              <a:t>Description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latin typeface="Arial" panose="020B0604020202020204" pitchFamily="34" charset="0"/>
              </a:rPr>
              <a:t>FI </a:t>
            </a:r>
            <a:r>
              <a:rPr lang="ko-KR" altLang="en-US" dirty="0" smtClean="0">
                <a:latin typeface="Arial" panose="020B0604020202020204" pitchFamily="34" charset="0"/>
              </a:rPr>
              <a:t>전표 생성 프로그램</a:t>
            </a:r>
            <a:endParaRPr lang="ko-KR" altLang="en-US" b="0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  전표 헤더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전표 전기일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전표 유형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err="1" smtClean="0">
                <a:latin typeface="Arial" panose="020B0604020202020204" pitchFamily="34" charset="0"/>
              </a:rPr>
              <a:t>통화키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전표 헤더 텍스트 입력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전표 </a:t>
            </a:r>
            <a:r>
              <a:rPr lang="ko-KR" altLang="en-US" dirty="0">
                <a:latin typeface="Arial" panose="020B0604020202020204" pitchFamily="34" charset="0"/>
              </a:rPr>
              <a:t>유형에 따라 전기 키 입력 </a:t>
            </a:r>
            <a:r>
              <a:rPr lang="ko-KR" altLang="en-US" dirty="0" smtClean="0">
                <a:latin typeface="Arial" panose="020B0604020202020204" pitchFamily="34" charset="0"/>
              </a:rPr>
              <a:t>제어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 전표 라인 아이템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전기 키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계정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금액을 입력 후 </a:t>
            </a:r>
            <a:r>
              <a:rPr lang="ko-KR" altLang="en-US" dirty="0" err="1" smtClean="0">
                <a:latin typeface="Arial" panose="020B0604020202020204" pitchFamily="34" charset="0"/>
              </a:rPr>
              <a:t>엔터</a:t>
            </a:r>
            <a:r>
              <a:rPr lang="ko-KR" altLang="en-US" dirty="0" smtClean="0">
                <a:latin typeface="Arial" panose="020B0604020202020204" pitchFamily="34" charset="0"/>
              </a:rPr>
              <a:t> 키를 통해 개별 항목 생성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전기 </a:t>
            </a:r>
            <a:r>
              <a:rPr lang="ko-KR" altLang="en-US" dirty="0">
                <a:latin typeface="Arial" panose="020B0604020202020204" pitchFamily="34" charset="0"/>
              </a:rPr>
              <a:t>키에 따라 입력 가능 계정 제어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개별 항목 생성 후 </a:t>
            </a:r>
            <a:r>
              <a:rPr lang="ko-KR" altLang="en-US" dirty="0" smtClean="0">
                <a:latin typeface="Arial" panose="020B0604020202020204" pitchFamily="34" charset="0"/>
              </a:rPr>
              <a:t>헤더 </a:t>
            </a:r>
            <a:r>
              <a:rPr lang="ko-KR" altLang="en-US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변경 시 금액 </a:t>
            </a:r>
            <a:r>
              <a:rPr lang="ko-KR" altLang="en-US" dirty="0" smtClean="0">
                <a:latin typeface="Arial" panose="020B0604020202020204" pitchFamily="34" charset="0"/>
              </a:rPr>
              <a:t>초기화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기준 통화</a:t>
            </a:r>
            <a:r>
              <a:rPr lang="en-US" altLang="ko-KR" dirty="0">
                <a:latin typeface="Arial" panose="020B0604020202020204" pitchFamily="34" charset="0"/>
              </a:rPr>
              <a:t>(KRW)</a:t>
            </a:r>
            <a:r>
              <a:rPr lang="ko-KR" altLang="en-US" dirty="0">
                <a:latin typeface="Arial" panose="020B0604020202020204" pitchFamily="34" charset="0"/>
              </a:rPr>
              <a:t>가 아닐 경우 원화 환산 금액 자동 </a:t>
            </a:r>
            <a:r>
              <a:rPr lang="ko-KR" altLang="en-US" dirty="0" smtClean="0">
                <a:latin typeface="Arial" panose="020B0604020202020204" pitchFamily="34" charset="0"/>
              </a:rPr>
              <a:t>계산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개별 항목 입력 시 </a:t>
            </a:r>
            <a:r>
              <a:rPr lang="ko-KR" altLang="en-US" dirty="0" err="1">
                <a:latin typeface="Arial" panose="020B0604020202020204" pitchFamily="34" charset="0"/>
              </a:rPr>
              <a:t>차변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대변 금액 및 차액 자동 </a:t>
            </a:r>
            <a:r>
              <a:rPr lang="ko-KR" altLang="en-US" dirty="0" smtClean="0">
                <a:latin typeface="Arial" panose="020B0604020202020204" pitchFamily="34" charset="0"/>
              </a:rPr>
              <a:t>계산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차액이 </a:t>
            </a:r>
            <a:r>
              <a:rPr lang="en-US" altLang="ko-KR" dirty="0" smtClean="0">
                <a:latin typeface="Arial" panose="020B0604020202020204" pitchFamily="34" charset="0"/>
              </a:rPr>
              <a:t>0</a:t>
            </a:r>
            <a:r>
              <a:rPr lang="ko-KR" altLang="en-US" dirty="0" smtClean="0">
                <a:latin typeface="Arial" panose="020B0604020202020204" pitchFamily="34" charset="0"/>
              </a:rPr>
              <a:t>이 아닐 경우 상태 알림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</a:rPr>
              <a:t>ALV </a:t>
            </a:r>
            <a:r>
              <a:rPr lang="ko-KR" altLang="en-US" dirty="0" smtClean="0">
                <a:latin typeface="Arial" panose="020B0604020202020204" pitchFamily="34" charset="0"/>
              </a:rPr>
              <a:t>내 전기 키 리스트 박스 제공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</a:rPr>
              <a:t>ALV </a:t>
            </a:r>
            <a:r>
              <a:rPr lang="ko-KR" altLang="en-US" dirty="0" smtClean="0">
                <a:latin typeface="Arial" panose="020B0604020202020204" pitchFamily="34" charset="0"/>
              </a:rPr>
              <a:t>내 계정 </a:t>
            </a:r>
            <a:r>
              <a:rPr lang="en-US" altLang="ko-KR" dirty="0" smtClean="0">
                <a:latin typeface="Arial" panose="020B0604020202020204" pitchFamily="34" charset="0"/>
              </a:rPr>
              <a:t>Search Help </a:t>
            </a:r>
            <a:r>
              <a:rPr lang="ko-KR" altLang="en-US" dirty="0" smtClean="0">
                <a:latin typeface="Arial" panose="020B0604020202020204" pitchFamily="34" charset="0"/>
              </a:rPr>
              <a:t>제공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dirty="0" smtClean="0">
                <a:latin typeface="Arial" panose="020B0604020202020204" pitchFamily="34" charset="0"/>
              </a:rPr>
              <a:t>ALV</a:t>
            </a:r>
            <a:r>
              <a:rPr lang="ko-KR" altLang="en-US" dirty="0" smtClean="0">
                <a:latin typeface="Arial" panose="020B0604020202020204" pitchFamily="34" charset="0"/>
              </a:rPr>
              <a:t>에서 코스트센터와 세금 코드 입력 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ko-KR" altLang="en-US" b="0" dirty="0" smtClean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전표 헤더</a:t>
            </a:r>
            <a:r>
              <a:rPr lang="en-US" altLang="ko-KR" dirty="0" smtClean="0"/>
              <a:t>(ZC102FIT0009)</a:t>
            </a:r>
            <a:endParaRPr lang="en-US" altLang="ko-KR" dirty="0"/>
          </a:p>
          <a:p>
            <a:pPr fontAlgn="base">
              <a:lnSpc>
                <a:spcPct val="12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전표 라인 아이템</a:t>
            </a:r>
            <a:r>
              <a:rPr lang="en-US" altLang="ko-KR" dirty="0" smtClean="0"/>
              <a:t>(ZC102FIT0010)</a:t>
            </a:r>
            <a:endParaRPr lang="en-US" altLang="ko-KR" dirty="0"/>
          </a:p>
          <a:p>
            <a:pPr marL="2857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전표 생성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751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ZC102FIR0001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51" y="2482445"/>
            <a:ext cx="4550679" cy="2200767"/>
          </a:xfrm>
          <a:prstGeom prst="rect">
            <a:avLst/>
          </a:prstGeom>
        </p:spPr>
      </p:pic>
      <p:sp>
        <p:nvSpPr>
          <p:cNvPr id="3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385851" y="3893858"/>
            <a:ext cx="2740394" cy="55478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822" y="4788101"/>
            <a:ext cx="2718425" cy="1516423"/>
          </a:xfrm>
          <a:prstGeom prst="rect">
            <a:avLst/>
          </a:prstGeom>
        </p:spPr>
      </p:pic>
      <p:sp>
        <p:nvSpPr>
          <p:cNvPr id="5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8963822" y="4788101"/>
            <a:ext cx="2718425" cy="151642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10481913" y="4927369"/>
            <a:ext cx="100012" cy="76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10531918" y="5915589"/>
            <a:ext cx="309563" cy="30956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직선 화살표 연결선 62"/>
          <p:cNvCxnSpPr>
            <a:endCxn id="62" idx="0"/>
          </p:cNvCxnSpPr>
          <p:nvPr/>
        </p:nvCxnSpPr>
        <p:spPr>
          <a:xfrm>
            <a:off x="10531918" y="5003569"/>
            <a:ext cx="154782" cy="9120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385851" y="3507580"/>
            <a:ext cx="3062949" cy="15885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직선 화살표 연결선 67"/>
          <p:cNvCxnSpPr>
            <a:endCxn id="38" idx="0"/>
          </p:cNvCxnSpPr>
          <p:nvPr/>
        </p:nvCxnSpPr>
        <p:spPr>
          <a:xfrm>
            <a:off x="7755731" y="3659292"/>
            <a:ext cx="317" cy="234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51140" y="2595232"/>
            <a:ext cx="286411" cy="12582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8661190" y="2824831"/>
            <a:ext cx="735223" cy="2517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21" y="1488580"/>
            <a:ext cx="2368851" cy="712883"/>
          </a:xfrm>
          <a:prstGeom prst="rect">
            <a:avLst/>
          </a:prstGeom>
        </p:spPr>
      </p:pic>
      <p:sp>
        <p:nvSpPr>
          <p:cNvPr id="75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39809" y="1496407"/>
            <a:ext cx="2371763" cy="70505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H="1">
            <a:off x="7255668" y="4177015"/>
            <a:ext cx="230983" cy="899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255668" y="4072126"/>
            <a:ext cx="452437" cy="8000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72" y="5112820"/>
            <a:ext cx="1952912" cy="293841"/>
          </a:xfrm>
          <a:prstGeom prst="rect">
            <a:avLst/>
          </a:prstGeom>
        </p:spPr>
      </p:pic>
      <p:sp>
        <p:nvSpPr>
          <p:cNvPr id="8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70718" y="5107075"/>
            <a:ext cx="1973466" cy="29958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410449" y="5204429"/>
            <a:ext cx="519113" cy="8194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6073" y="1528292"/>
            <a:ext cx="1054449" cy="404376"/>
          </a:xfrm>
          <a:prstGeom prst="rect">
            <a:avLst/>
          </a:prstGeom>
        </p:spPr>
      </p:pic>
      <p:sp>
        <p:nvSpPr>
          <p:cNvPr id="8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10260625" y="1533953"/>
            <a:ext cx="1059897" cy="39871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꺾인 연결선 89"/>
          <p:cNvCxnSpPr>
            <a:stCxn id="70" idx="3"/>
            <a:endCxn id="75" idx="2"/>
          </p:cNvCxnSpPr>
          <p:nvPr/>
        </p:nvCxnSpPr>
        <p:spPr>
          <a:xfrm flipV="1">
            <a:off x="7037551" y="2201463"/>
            <a:ext cx="388140" cy="4566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831" y="2214509"/>
            <a:ext cx="2457429" cy="362732"/>
          </a:xfrm>
          <a:prstGeom prst="rect">
            <a:avLst/>
          </a:prstGeom>
        </p:spPr>
      </p:pic>
      <p:sp>
        <p:nvSpPr>
          <p:cNvPr id="4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8976861" y="2196517"/>
            <a:ext cx="2467399" cy="39871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꺾인 연결선 46"/>
          <p:cNvCxnSpPr>
            <a:stCxn id="71" idx="0"/>
            <a:endCxn id="4" idx="2"/>
          </p:cNvCxnSpPr>
          <p:nvPr/>
        </p:nvCxnSpPr>
        <p:spPr>
          <a:xfrm rot="5400000" flipH="1" flipV="1">
            <a:off x="9498379" y="2107664"/>
            <a:ext cx="247590" cy="11867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" idx="0"/>
            <a:endCxn id="84" idx="2"/>
          </p:cNvCxnSpPr>
          <p:nvPr/>
        </p:nvCxnSpPr>
        <p:spPr>
          <a:xfrm rot="5400000" flipH="1" flipV="1">
            <a:off x="10362140" y="1786075"/>
            <a:ext cx="281841" cy="57502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0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0" y="217585"/>
            <a:ext cx="12192000" cy="6640415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848648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수동 반제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105225" y="1372456"/>
            <a:ext cx="5685840" cy="5381719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SzPts val="1800"/>
              <a:buAutoNum type="arabicPeriod"/>
            </a:pPr>
            <a:r>
              <a:rPr lang="ko-KR" altLang="ko-KR" sz="1500" dirty="0" err="1">
                <a:solidFill>
                  <a:schemeClr val="dk1"/>
                </a:solidFill>
              </a:rPr>
              <a:t>Description</a:t>
            </a:r>
            <a:r>
              <a:rPr lang="ko-KR" altLang="ko-KR" sz="1500" dirty="0">
                <a:solidFill>
                  <a:schemeClr val="dk1"/>
                </a:solidFill>
              </a:rPr>
              <a:t>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sz="1600" dirty="0"/>
              <a:t>미결 전표 조회 프로그램에서 행을 선택 후 수동 반제 버튼 클릭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수동 반제 프로그램으로 넘어와 선택한 행에 대해 반제 버튼 클릭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전표 라인아이템에 반제 전표 번호와 반제일 생성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반제 전표 라인아이템 생성</a:t>
            </a:r>
            <a:endParaRPr lang="en-US" altLang="ko-KR" sz="1600" dirty="0"/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/>
              <a:t>zc102fit0009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/>
              <a:t>zc102fit0010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/>
              <a:t>zc102fit0016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5896289" y="1379341"/>
            <a:ext cx="6190485" cy="537483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105225" y="1020572"/>
            <a:ext cx="566921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5896289" y="1010010"/>
            <a:ext cx="619048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/>
              <a:t>ZMZC102FI0001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07.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0DA5B-A376-BB64-2A57-9D79F7FD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22" y="1425513"/>
            <a:ext cx="4992420" cy="2323469"/>
          </a:xfrm>
          <a:prstGeom prst="rect">
            <a:avLst/>
          </a:prstGeom>
        </p:spPr>
      </p:pic>
      <p:pic>
        <p:nvPicPr>
          <p:cNvPr id="11" name="그림 10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9E9917-4DD4-261A-A6EF-AE4FA61B0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22" y="3238550"/>
            <a:ext cx="4992420" cy="2392645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211296-CC9D-12FF-1173-EA730EA02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903" y="3613237"/>
            <a:ext cx="1311947" cy="375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300AAD-7803-0FEC-A736-2687FEF2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22" y="4413337"/>
            <a:ext cx="4992420" cy="2227078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ADEF5313-D7CD-ED11-D022-F0B01EC49928}"/>
              </a:ext>
            </a:extLst>
          </p:cNvPr>
          <p:cNvSpPr/>
          <p:nvPr/>
        </p:nvSpPr>
        <p:spPr bwMode="gray">
          <a:xfrm>
            <a:off x="8870949" y="3890149"/>
            <a:ext cx="346075" cy="9840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8" name="Straight Arrow Connector 21">
            <a:extLst>
              <a:ext uri="{FF2B5EF4-FFF2-40B4-BE49-F238E27FC236}">
                <a16:creationId xmlns:a16="http://schemas.microsoft.com/office/drawing/2014/main" id="{E1746A69-3FF4-D742-9BAA-B5C0553A67C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832600" y="1597024"/>
            <a:ext cx="454720" cy="12223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1FF9FF-ACBA-0D84-BA66-8478A45B465B}"/>
              </a:ext>
            </a:extLst>
          </p:cNvPr>
          <p:cNvSpPr txBox="1"/>
          <p:nvPr/>
        </p:nvSpPr>
        <p:spPr>
          <a:xfrm>
            <a:off x="6355530" y="1346941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5481C38-6D80-E03C-9AEA-14BA15D3516F}"/>
              </a:ext>
            </a:extLst>
          </p:cNvPr>
          <p:cNvSpPr/>
          <p:nvPr/>
        </p:nvSpPr>
        <p:spPr bwMode="gray">
          <a:xfrm>
            <a:off x="6495322" y="2819399"/>
            <a:ext cx="1583995" cy="71881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56DBB7C-4541-8DD4-B32F-AD29989B3225}"/>
              </a:ext>
            </a:extLst>
          </p:cNvPr>
          <p:cNvSpPr/>
          <p:nvPr/>
        </p:nvSpPr>
        <p:spPr bwMode="gray">
          <a:xfrm>
            <a:off x="6689725" y="1532199"/>
            <a:ext cx="231775" cy="8347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217A3C52-934A-A40A-3DFD-DEC2308D6D6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921500" y="1566681"/>
            <a:ext cx="2070032" cy="167186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">
            <a:extLst>
              <a:ext uri="{FF2B5EF4-FFF2-40B4-BE49-F238E27FC236}">
                <a16:creationId xmlns:a16="http://schemas.microsoft.com/office/drawing/2014/main" id="{7F275E49-9F05-1275-6990-32C695F347DE}"/>
              </a:ext>
            </a:extLst>
          </p:cNvPr>
          <p:cNvSpPr/>
          <p:nvPr/>
        </p:nvSpPr>
        <p:spPr bwMode="gray">
          <a:xfrm>
            <a:off x="6493185" y="3315667"/>
            <a:ext cx="171140" cy="11333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F69EA5-7F59-D515-B950-C488052E3408}"/>
              </a:ext>
            </a:extLst>
          </p:cNvPr>
          <p:cNvSpPr txBox="1"/>
          <p:nvPr/>
        </p:nvSpPr>
        <p:spPr>
          <a:xfrm>
            <a:off x="6169765" y="3110723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cxnSp>
        <p:nvCxnSpPr>
          <p:cNvPr id="32" name="Straight Arrow Connector 21">
            <a:extLst>
              <a:ext uri="{FF2B5EF4-FFF2-40B4-BE49-F238E27FC236}">
                <a16:creationId xmlns:a16="http://schemas.microsoft.com/office/drawing/2014/main" id="{9271FD03-F691-6E02-4071-396384D441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57735" y="3365011"/>
            <a:ext cx="2133168" cy="4358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>
            <a:extLst>
              <a:ext uri="{FF2B5EF4-FFF2-40B4-BE49-F238E27FC236}">
                <a16:creationId xmlns:a16="http://schemas.microsoft.com/office/drawing/2014/main" id="{6F1BDFA4-48C0-066B-E33D-7B82EFF9596C}"/>
              </a:ext>
            </a:extLst>
          </p:cNvPr>
          <p:cNvSpPr/>
          <p:nvPr/>
        </p:nvSpPr>
        <p:spPr bwMode="gray">
          <a:xfrm>
            <a:off x="7245350" y="3699559"/>
            <a:ext cx="136525" cy="12276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0EFB6CE6-C832-01B9-AF01-35C1A7A805BB}"/>
              </a:ext>
            </a:extLst>
          </p:cNvPr>
          <p:cNvSpPr/>
          <p:nvPr/>
        </p:nvSpPr>
        <p:spPr bwMode="gray">
          <a:xfrm>
            <a:off x="6493186" y="4026138"/>
            <a:ext cx="183840" cy="31385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AEB14DDA-CF0C-6083-2DA0-3F12AFCA2C92}"/>
              </a:ext>
            </a:extLst>
          </p:cNvPr>
          <p:cNvSpPr/>
          <p:nvPr/>
        </p:nvSpPr>
        <p:spPr bwMode="gray">
          <a:xfrm>
            <a:off x="6494773" y="5104675"/>
            <a:ext cx="183840" cy="28647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BE7FC3BC-9006-1BE2-D4A2-1B2A1351958E}"/>
              </a:ext>
            </a:extLst>
          </p:cNvPr>
          <p:cNvSpPr/>
          <p:nvPr/>
        </p:nvSpPr>
        <p:spPr bwMode="gray">
          <a:xfrm>
            <a:off x="7245350" y="4819649"/>
            <a:ext cx="136525" cy="10848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E5A35CF4-1ACB-C88C-8575-1F34F9067DF7}"/>
              </a:ext>
            </a:extLst>
          </p:cNvPr>
          <p:cNvSpPr/>
          <p:nvPr/>
        </p:nvSpPr>
        <p:spPr bwMode="gray">
          <a:xfrm>
            <a:off x="6492705" y="6563921"/>
            <a:ext cx="536093" cy="8750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9" name="Straight Arrow Connector 21">
            <a:extLst>
              <a:ext uri="{FF2B5EF4-FFF2-40B4-BE49-F238E27FC236}">
                <a16:creationId xmlns:a16="http://schemas.microsoft.com/office/drawing/2014/main" id="{5490F377-021B-C8D6-22DA-53E46A648E05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8991532" y="3988197"/>
            <a:ext cx="455344" cy="4251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">
            <a:extLst>
              <a:ext uri="{FF2B5EF4-FFF2-40B4-BE49-F238E27FC236}">
                <a16:creationId xmlns:a16="http://schemas.microsoft.com/office/drawing/2014/main" id="{AC7EB0C9-C6FC-2196-A71A-220E84D44B17}"/>
              </a:ext>
            </a:extLst>
          </p:cNvPr>
          <p:cNvSpPr/>
          <p:nvPr/>
        </p:nvSpPr>
        <p:spPr bwMode="gray">
          <a:xfrm>
            <a:off x="6503988" y="5815934"/>
            <a:ext cx="3833812" cy="32320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D6821A71-C0AA-A685-F203-0E3F287E1EF8}"/>
              </a:ext>
            </a:extLst>
          </p:cNvPr>
          <p:cNvSpPr/>
          <p:nvPr/>
        </p:nvSpPr>
        <p:spPr bwMode="gray">
          <a:xfrm>
            <a:off x="8324849" y="5114597"/>
            <a:ext cx="546100" cy="27655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7F864E7C-87E7-E7D2-5BEC-E50B3984216D}"/>
              </a:ext>
            </a:extLst>
          </p:cNvPr>
          <p:cNvSpPr/>
          <p:nvPr/>
        </p:nvSpPr>
        <p:spPr bwMode="gray">
          <a:xfrm>
            <a:off x="8324849" y="4033123"/>
            <a:ext cx="409576" cy="31385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3EF99D2-6381-EC9F-A71C-B24FE66C8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949" y="4727602"/>
            <a:ext cx="1308749" cy="3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9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6289F6B-C802-FB36-1C2E-71ABC047D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>
            <a:extLst>
              <a:ext uri="{FF2B5EF4-FFF2-40B4-BE49-F238E27FC236}">
                <a16:creationId xmlns:a16="http://schemas.microsoft.com/office/drawing/2014/main" id="{0502C683-36ED-3F3B-6E2F-56EB048C124A}"/>
              </a:ext>
            </a:extLst>
          </p:cNvPr>
          <p:cNvSpPr/>
          <p:nvPr/>
        </p:nvSpPr>
        <p:spPr>
          <a:xfrm>
            <a:off x="214355" y="263982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>
            <a:extLst>
              <a:ext uri="{FF2B5EF4-FFF2-40B4-BE49-F238E27FC236}">
                <a16:creationId xmlns:a16="http://schemas.microsoft.com/office/drawing/2014/main" id="{12EF3A6C-DD38-E032-E63C-2AE1AF20778C}"/>
              </a:ext>
            </a:extLst>
          </p:cNvPr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>
            <a:extLst>
              <a:ext uri="{FF2B5EF4-FFF2-40B4-BE49-F238E27FC236}">
                <a16:creationId xmlns:a16="http://schemas.microsoft.com/office/drawing/2014/main" id="{049B6B16-D7B7-2563-AEC3-A8136C2640C3}"/>
              </a:ext>
            </a:extLst>
          </p:cNvPr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>
            <a:extLst>
              <a:ext uri="{FF2B5EF4-FFF2-40B4-BE49-F238E27FC236}">
                <a16:creationId xmlns:a16="http://schemas.microsoft.com/office/drawing/2014/main" id="{C5761E09-549F-883A-CE39-4969E1183238}"/>
              </a:ext>
            </a:extLst>
          </p:cNvPr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역분개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>
            <a:extLst>
              <a:ext uri="{FF2B5EF4-FFF2-40B4-BE49-F238E27FC236}">
                <a16:creationId xmlns:a16="http://schemas.microsoft.com/office/drawing/2014/main" id="{21CFB1E0-6DCC-D033-D340-0231939EE6F5}"/>
              </a:ext>
            </a:extLst>
          </p:cNvPr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전표 조회 프로그램에서 행을 선택 후 </a:t>
            </a:r>
            <a:r>
              <a:rPr lang="ko-KR" altLang="en-US" dirty="0" err="1"/>
              <a:t>역분개</a:t>
            </a:r>
            <a:r>
              <a:rPr lang="ko-KR" altLang="en-US" dirty="0"/>
              <a:t> 버튼 클릭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서치헬프를</a:t>
            </a:r>
            <a:r>
              <a:rPr lang="ko-KR" altLang="en-US" dirty="0"/>
              <a:t> 통해 </a:t>
            </a:r>
            <a:r>
              <a:rPr lang="ko-KR" altLang="en-US" dirty="0" err="1"/>
              <a:t>역분개</a:t>
            </a:r>
            <a:r>
              <a:rPr lang="ko-KR" altLang="en-US" dirty="0"/>
              <a:t> 사유 코드를 입력 후 확인 버튼 클릭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BDC </a:t>
            </a:r>
            <a:r>
              <a:rPr lang="ko-KR" altLang="en-US" dirty="0"/>
              <a:t>를 이용하여 자동으로 </a:t>
            </a:r>
            <a:r>
              <a:rPr lang="ko-KR" altLang="en-US" dirty="0" err="1"/>
              <a:t>역분개</a:t>
            </a:r>
            <a:r>
              <a:rPr lang="ko-KR" altLang="en-US" dirty="0"/>
              <a:t> 처리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전표 조회 프로그램에서 </a:t>
            </a:r>
            <a:r>
              <a:rPr lang="ko-KR" altLang="en-US" dirty="0" err="1"/>
              <a:t>역분개</a:t>
            </a:r>
            <a:r>
              <a:rPr lang="ko-KR" altLang="en-US" dirty="0"/>
              <a:t> 헤더와 라인아이템 생성 확인</a:t>
            </a:r>
            <a:r>
              <a:rPr lang="en-US" altLang="ko-KR" dirty="0"/>
              <a:t>(</a:t>
            </a:r>
            <a:r>
              <a:rPr lang="ko-KR" altLang="en-US" dirty="0"/>
              <a:t>핫스팟 이벤트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ZC102FIT0009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ZC102FIT0010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ZC102FIT0016</a:t>
            </a: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Arial" panose="020B0604020202020204" pitchFamily="34" charset="0"/>
            </a:endParaRPr>
          </a:p>
        </p:txBody>
      </p:sp>
      <p:sp>
        <p:nvSpPr>
          <p:cNvPr id="147" name="Google Shape;147;g31b104cb868_0_8">
            <a:extLst>
              <a:ext uri="{FF2B5EF4-FFF2-40B4-BE49-F238E27FC236}">
                <a16:creationId xmlns:a16="http://schemas.microsoft.com/office/drawing/2014/main" id="{2EC82E5C-78F0-F9F3-8039-3CCE09217D89}"/>
              </a:ext>
            </a:extLst>
          </p:cNvPr>
          <p:cNvSpPr/>
          <p:nvPr/>
        </p:nvSpPr>
        <p:spPr>
          <a:xfrm>
            <a:off x="6116202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>
            <a:extLst>
              <a:ext uri="{FF2B5EF4-FFF2-40B4-BE49-F238E27FC236}">
                <a16:creationId xmlns:a16="http://schemas.microsoft.com/office/drawing/2014/main" id="{A1C21B85-076E-BF92-EB15-300781F43D2F}"/>
              </a:ext>
            </a:extLst>
          </p:cNvPr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>
            <a:extLst>
              <a:ext uri="{FF2B5EF4-FFF2-40B4-BE49-F238E27FC236}">
                <a16:creationId xmlns:a16="http://schemas.microsoft.com/office/drawing/2014/main" id="{EDC52CE0-899D-893A-DDEF-A9A096784257}"/>
              </a:ext>
            </a:extLst>
          </p:cNvPr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>
            <a:extLst>
              <a:ext uri="{FF2B5EF4-FFF2-40B4-BE49-F238E27FC236}">
                <a16:creationId xmlns:a16="http://schemas.microsoft.com/office/drawing/2014/main" id="{8F3CB87F-912F-37D8-42E3-F39D21CBFAED}"/>
              </a:ext>
            </a:extLst>
          </p:cNvPr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>
            <a:extLst>
              <a:ext uri="{FF2B5EF4-FFF2-40B4-BE49-F238E27FC236}">
                <a16:creationId xmlns:a16="http://schemas.microsoft.com/office/drawing/2014/main" id="{47E81F42-1072-4D08-6330-69922B423A58}"/>
              </a:ext>
            </a:extLst>
          </p:cNvPr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/>
              <a:t>ZC102FIR0014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>
            <a:extLst>
              <a:ext uri="{FF2B5EF4-FFF2-40B4-BE49-F238E27FC236}">
                <a16:creationId xmlns:a16="http://schemas.microsoft.com/office/drawing/2014/main" id="{AF8EB0DA-24AD-9919-868E-CE75B59630C8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>
            <a:extLst>
              <a:ext uri="{FF2B5EF4-FFF2-40B4-BE49-F238E27FC236}">
                <a16:creationId xmlns:a16="http://schemas.microsoft.com/office/drawing/2014/main" id="{FC9930E6-C37D-5AAB-9D05-F938E9E4B027}"/>
              </a:ext>
            </a:extLst>
          </p:cNvPr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>
            <a:extLst>
              <a:ext uri="{FF2B5EF4-FFF2-40B4-BE49-F238E27FC236}">
                <a16:creationId xmlns:a16="http://schemas.microsoft.com/office/drawing/2014/main" id="{A7B7A0F0-C88C-8F7C-F0B2-0C378F7CA77A}"/>
              </a:ext>
            </a:extLst>
          </p:cNvPr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E6EB9957-AE14-4BBE-B9EF-181AD9597118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그림 16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216632-73A9-8EE2-C934-DFFC60CC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316"/>
          <a:stretch>
            <a:fillRect/>
          </a:stretch>
        </p:blipFill>
        <p:spPr>
          <a:xfrm>
            <a:off x="6473621" y="1463537"/>
            <a:ext cx="4374206" cy="1165364"/>
          </a:xfrm>
          <a:prstGeom prst="rect">
            <a:avLst/>
          </a:prstGeom>
        </p:spPr>
      </p:pic>
      <p:pic>
        <p:nvPicPr>
          <p:cNvPr id="22" name="그림 21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4827A4-0FE0-D7D5-B45C-08E7753DF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621" y="2674251"/>
            <a:ext cx="5208625" cy="1840199"/>
          </a:xfrm>
          <a:prstGeom prst="rect">
            <a:avLst/>
          </a:prstGeom>
        </p:spPr>
      </p:pic>
      <p:pic>
        <p:nvPicPr>
          <p:cNvPr id="50" name="그림 49" descr="텍스트, 소프트웨어, 스크린샷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5B178B-A47B-30DE-11CE-17C5453FF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622" y="4578350"/>
            <a:ext cx="5223084" cy="1875387"/>
          </a:xfrm>
          <a:prstGeom prst="rect">
            <a:avLst/>
          </a:prstGeom>
        </p:spPr>
      </p:pic>
      <p:sp>
        <p:nvSpPr>
          <p:cNvPr id="51" name="Rectangle 1">
            <a:extLst>
              <a:ext uri="{FF2B5EF4-FFF2-40B4-BE49-F238E27FC236}">
                <a16:creationId xmlns:a16="http://schemas.microsoft.com/office/drawing/2014/main" id="{C668E32D-48DD-151C-5525-FD43581C4957}"/>
              </a:ext>
            </a:extLst>
          </p:cNvPr>
          <p:cNvSpPr/>
          <p:nvPr/>
        </p:nvSpPr>
        <p:spPr bwMode="gray">
          <a:xfrm>
            <a:off x="6483920" y="1539875"/>
            <a:ext cx="193105" cy="91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F0BA75E3-5CB4-A724-20FD-8628E99611B1}"/>
              </a:ext>
            </a:extLst>
          </p:cNvPr>
          <p:cNvSpPr/>
          <p:nvPr/>
        </p:nvSpPr>
        <p:spPr bwMode="gray">
          <a:xfrm>
            <a:off x="6483919" y="2239733"/>
            <a:ext cx="2290194" cy="91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09FD0088-F72E-0460-7072-9F6CA195BB80}"/>
              </a:ext>
            </a:extLst>
          </p:cNvPr>
          <p:cNvSpPr/>
          <p:nvPr/>
        </p:nvSpPr>
        <p:spPr bwMode="gray">
          <a:xfrm>
            <a:off x="8245475" y="3399735"/>
            <a:ext cx="954088" cy="8165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" name="Rectangle 1">
            <a:extLst>
              <a:ext uri="{FF2B5EF4-FFF2-40B4-BE49-F238E27FC236}">
                <a16:creationId xmlns:a16="http://schemas.microsoft.com/office/drawing/2014/main" id="{4BAA3B77-C55E-D0C3-4FDA-8EE019A16B60}"/>
              </a:ext>
            </a:extLst>
          </p:cNvPr>
          <p:cNvSpPr/>
          <p:nvPr/>
        </p:nvSpPr>
        <p:spPr bwMode="gray">
          <a:xfrm>
            <a:off x="6650322" y="5423256"/>
            <a:ext cx="274353" cy="8165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A765D819-0392-FFAB-CC68-0BFC2953B048}"/>
              </a:ext>
            </a:extLst>
          </p:cNvPr>
          <p:cNvSpPr/>
          <p:nvPr/>
        </p:nvSpPr>
        <p:spPr bwMode="gray">
          <a:xfrm>
            <a:off x="6473620" y="5938496"/>
            <a:ext cx="5223083" cy="54020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6" name="그림 5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5DD067-292E-1F5E-9618-871F34532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77" y="1595147"/>
            <a:ext cx="860694" cy="582992"/>
          </a:xfrm>
          <a:prstGeom prst="rect">
            <a:avLst/>
          </a:prstGeom>
        </p:spPr>
      </p:pic>
      <p:pic>
        <p:nvPicPr>
          <p:cNvPr id="57" name="그림 5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870A06-6E13-76E3-0FA3-F42647FD2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728" y="1597671"/>
            <a:ext cx="838058" cy="897096"/>
          </a:xfrm>
          <a:prstGeom prst="rect">
            <a:avLst/>
          </a:prstGeom>
        </p:spPr>
      </p:pic>
      <p:pic>
        <p:nvPicPr>
          <p:cNvPr id="58" name="그림 57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DEF34D-391F-79A8-7CD4-3EDA07D1A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176" y="2238850"/>
            <a:ext cx="860694" cy="582991"/>
          </a:xfrm>
          <a:prstGeom prst="rect">
            <a:avLst/>
          </a:prstGeom>
        </p:spPr>
      </p:pic>
      <p:pic>
        <p:nvPicPr>
          <p:cNvPr id="59" name="그림 58" descr="텍스트, 소프트웨어, 폰트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635F9C-F0F2-58F8-60B3-0ACAA097F0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861" y="3481388"/>
            <a:ext cx="1048170" cy="300204"/>
          </a:xfrm>
          <a:prstGeom prst="rect">
            <a:avLst/>
          </a:prstGeom>
        </p:spPr>
      </p:pic>
      <p:pic>
        <p:nvPicPr>
          <p:cNvPr id="60" name="그림 59" descr="텍스트, 소프트웨어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4FEE72-EFF4-6A80-C5F0-6D1DC0122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861" y="3101386"/>
            <a:ext cx="1041694" cy="314631"/>
          </a:xfrm>
          <a:prstGeom prst="rect">
            <a:avLst/>
          </a:prstGeom>
        </p:spPr>
      </p:pic>
      <p:pic>
        <p:nvPicPr>
          <p:cNvPr id="61" name="그림 60" descr="텍스트, 폰트,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768B8B-8BE5-6A81-328D-4B191DFA3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6861" y="3865874"/>
            <a:ext cx="1048170" cy="3002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156A387-378F-29EC-02D4-81BF70D86C3A}"/>
              </a:ext>
            </a:extLst>
          </p:cNvPr>
          <p:cNvSpPr txBox="1"/>
          <p:nvPr/>
        </p:nvSpPr>
        <p:spPr>
          <a:xfrm>
            <a:off x="6189700" y="1393541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D118FD-4730-1F7A-1CC7-F8B482BB617E}"/>
              </a:ext>
            </a:extLst>
          </p:cNvPr>
          <p:cNvSpPr txBox="1"/>
          <p:nvPr/>
        </p:nvSpPr>
        <p:spPr>
          <a:xfrm>
            <a:off x="9210882" y="2576026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128" name="Rectangle 1">
            <a:extLst>
              <a:ext uri="{FF2B5EF4-FFF2-40B4-BE49-F238E27FC236}">
                <a16:creationId xmlns:a16="http://schemas.microsoft.com/office/drawing/2014/main" id="{57E04B3E-955C-BDFA-1D86-FCDA5AFFBCAA}"/>
              </a:ext>
            </a:extLst>
          </p:cNvPr>
          <p:cNvSpPr/>
          <p:nvPr/>
        </p:nvSpPr>
        <p:spPr bwMode="gray">
          <a:xfrm>
            <a:off x="9760935" y="1823230"/>
            <a:ext cx="414939" cy="5426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9" name="Rectangle 1">
            <a:extLst>
              <a:ext uri="{FF2B5EF4-FFF2-40B4-BE49-F238E27FC236}">
                <a16:creationId xmlns:a16="http://schemas.microsoft.com/office/drawing/2014/main" id="{B785D71C-D183-C5D1-3856-E9CFB1BDBA30}"/>
              </a:ext>
            </a:extLst>
          </p:cNvPr>
          <p:cNvSpPr/>
          <p:nvPr/>
        </p:nvSpPr>
        <p:spPr bwMode="gray">
          <a:xfrm>
            <a:off x="9352842" y="2548082"/>
            <a:ext cx="137058" cy="91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33BB3F6-6E5C-F780-981B-FAD7F96DE89E}"/>
              </a:ext>
            </a:extLst>
          </p:cNvPr>
          <p:cNvSpPr/>
          <p:nvPr/>
        </p:nvSpPr>
        <p:spPr bwMode="gray">
          <a:xfrm>
            <a:off x="9530372" y="2738151"/>
            <a:ext cx="178778" cy="91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7C1CB1C-1252-8735-E31F-B28E9F809997}"/>
              </a:ext>
            </a:extLst>
          </p:cNvPr>
          <p:cNvSpPr txBox="1"/>
          <p:nvPr/>
        </p:nvSpPr>
        <p:spPr>
          <a:xfrm>
            <a:off x="6289288" y="5226356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cxnSp>
        <p:nvCxnSpPr>
          <p:cNvPr id="134" name="Straight Arrow Connector 21">
            <a:extLst>
              <a:ext uri="{FF2B5EF4-FFF2-40B4-BE49-F238E27FC236}">
                <a16:creationId xmlns:a16="http://schemas.microsoft.com/office/drawing/2014/main" id="{DF049907-5914-9E5E-0E22-79375851721D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6580473" y="1631775"/>
            <a:ext cx="998954" cy="60581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1">
            <a:extLst>
              <a:ext uri="{FF2B5EF4-FFF2-40B4-BE49-F238E27FC236}">
                <a16:creationId xmlns:a16="http://schemas.microsoft.com/office/drawing/2014/main" id="{F62D3AAE-AF2A-BE59-AE1F-C3B8F9DE7494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>
            <a:off x="6677025" y="1585825"/>
            <a:ext cx="2160152" cy="3008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">
            <a:extLst>
              <a:ext uri="{FF2B5EF4-FFF2-40B4-BE49-F238E27FC236}">
                <a16:creationId xmlns:a16="http://schemas.microsoft.com/office/drawing/2014/main" id="{FA25A9A2-C69B-F83C-6966-D5283389C848}"/>
              </a:ext>
            </a:extLst>
          </p:cNvPr>
          <p:cNvSpPr/>
          <p:nvPr/>
        </p:nvSpPr>
        <p:spPr bwMode="gray">
          <a:xfrm>
            <a:off x="9352842" y="1901813"/>
            <a:ext cx="137058" cy="91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40" name="Straight Arrow Connector 21">
            <a:extLst>
              <a:ext uri="{FF2B5EF4-FFF2-40B4-BE49-F238E27FC236}">
                <a16:creationId xmlns:a16="http://schemas.microsoft.com/office/drawing/2014/main" id="{90EE6182-12B4-65F9-06BD-98BC10805A93}"/>
              </a:ext>
            </a:extLst>
          </p:cNvPr>
          <p:cNvCxnSpPr>
            <a:cxnSpLocks/>
          </p:cNvCxnSpPr>
          <p:nvPr/>
        </p:nvCxnSpPr>
        <p:spPr>
          <a:xfrm flipV="1">
            <a:off x="9489900" y="1850361"/>
            <a:ext cx="249679" cy="10019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1">
            <a:extLst>
              <a:ext uri="{FF2B5EF4-FFF2-40B4-BE49-F238E27FC236}">
                <a16:creationId xmlns:a16="http://schemas.microsoft.com/office/drawing/2014/main" id="{E911D9FB-8681-694B-41EE-8F2751A0E90E}"/>
              </a:ext>
            </a:extLst>
          </p:cNvPr>
          <p:cNvCxnSpPr>
            <a:cxnSpLocks/>
            <a:endCxn id="129" idx="0"/>
          </p:cNvCxnSpPr>
          <p:nvPr/>
        </p:nvCxnSpPr>
        <p:spPr>
          <a:xfrm flipH="1">
            <a:off x="9421371" y="1884984"/>
            <a:ext cx="542973" cy="66309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21">
            <a:extLst>
              <a:ext uri="{FF2B5EF4-FFF2-40B4-BE49-F238E27FC236}">
                <a16:creationId xmlns:a16="http://schemas.microsoft.com/office/drawing/2014/main" id="{B79829BE-2AA1-631A-2B5F-DC96F222F823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815263" y="5518666"/>
            <a:ext cx="2269899" cy="41983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1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14355" y="263982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시산표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Selection screen</a:t>
            </a:r>
            <a:r>
              <a:rPr lang="ko-KR" altLang="en-US" dirty="0"/>
              <a:t>에서 회계연도</a:t>
            </a:r>
            <a:r>
              <a:rPr lang="en-US" altLang="ko-KR" dirty="0"/>
              <a:t>, </a:t>
            </a:r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/>
              <a:t>계정과목 조건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계정과목 핫스팟 클릭하면 관련 미결 전표 조회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행을 더블 클릭하면 차변</a:t>
            </a:r>
            <a:r>
              <a:rPr lang="en-US" altLang="ko-KR" dirty="0"/>
              <a:t>, </a:t>
            </a:r>
            <a:r>
              <a:rPr lang="ko-KR" altLang="en-US" dirty="0"/>
              <a:t>대변 </a:t>
            </a:r>
            <a:r>
              <a:rPr lang="en-US" altLang="ko-KR" dirty="0"/>
              <a:t>, </a:t>
            </a:r>
            <a:r>
              <a:rPr lang="ko-KR" altLang="en-US" dirty="0"/>
              <a:t>차액 그래프 조회 가능</a:t>
            </a: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ZC102FI</a:t>
            </a:r>
            <a:r>
              <a:rPr lang="en-US" altLang="ko-KR" dirty="0"/>
              <a:t>T</a:t>
            </a:r>
            <a:r>
              <a:rPr lang="en-US" altLang="ko-KR" dirty="0">
                <a:effectLst/>
              </a:rPr>
              <a:t>0002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ZC</a:t>
            </a:r>
            <a:r>
              <a:rPr lang="en-US" altLang="ko-KR" dirty="0">
                <a:effectLst/>
              </a:rPr>
              <a:t>102FIT0009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ZC102FIT0010</a:t>
            </a:r>
            <a:endParaRPr lang="en-US" altLang="ko-KR" dirty="0">
              <a:effectLst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ZVFAGLFLEXTC102(CDS View)</a:t>
            </a:r>
            <a:endParaRPr lang="ko-KR" altLang="en-US" dirty="0"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26996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ZC102FIR0015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B62FEC-E7CE-F8E6-ACD6-EA6409A7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89" y="2849939"/>
            <a:ext cx="4311421" cy="2106535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2E00A7-2BFF-1F1B-0F02-EC3A181C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970" t="27722" b="4473"/>
          <a:stretch/>
        </p:blipFill>
        <p:spPr>
          <a:xfrm>
            <a:off x="8924783" y="4956474"/>
            <a:ext cx="2159227" cy="1423688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701751-A3CF-C28F-4DE8-8DB305D0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90" y="1449812"/>
            <a:ext cx="4311420" cy="1303119"/>
          </a:xfrm>
          <a:prstGeom prst="rect">
            <a:avLst/>
          </a:prstGeom>
        </p:spPr>
      </p:pic>
      <p:pic>
        <p:nvPicPr>
          <p:cNvPr id="9" name="그림 8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D84592-D60F-BBEC-0C00-E9E1B44D2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37" y="1935669"/>
            <a:ext cx="2053437" cy="141264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9FEC9E9E-B4D7-4CEC-FDCF-A6C460BF4DDC}"/>
              </a:ext>
            </a:extLst>
          </p:cNvPr>
          <p:cNvSpPr/>
          <p:nvPr/>
        </p:nvSpPr>
        <p:spPr bwMode="gray">
          <a:xfrm>
            <a:off x="6772589" y="1587305"/>
            <a:ext cx="127661" cy="12402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A4E5B5BF-4490-B770-316B-204215FC677E}"/>
              </a:ext>
            </a:extLst>
          </p:cNvPr>
          <p:cNvCxnSpPr>
            <a:cxnSpLocks/>
          </p:cNvCxnSpPr>
          <p:nvPr/>
        </p:nvCxnSpPr>
        <p:spPr>
          <a:xfrm>
            <a:off x="7772042" y="3851983"/>
            <a:ext cx="1152741" cy="181633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65F5876A-B710-975E-AABE-7306F1150405}"/>
              </a:ext>
            </a:extLst>
          </p:cNvPr>
          <p:cNvSpPr/>
          <p:nvPr/>
        </p:nvSpPr>
        <p:spPr bwMode="gray">
          <a:xfrm>
            <a:off x="7988614" y="1945834"/>
            <a:ext cx="206061" cy="14014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0C10E72-AEDA-DFDE-CC36-6012F78AC28D}"/>
              </a:ext>
            </a:extLst>
          </p:cNvPr>
          <p:cNvSpPr/>
          <p:nvPr/>
        </p:nvSpPr>
        <p:spPr bwMode="gray">
          <a:xfrm>
            <a:off x="6973887" y="3767138"/>
            <a:ext cx="1697037" cy="7143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F966CB8-4F32-3948-7D79-EB438E9C1E71}"/>
              </a:ext>
            </a:extLst>
          </p:cNvPr>
          <p:cNvSpPr/>
          <p:nvPr/>
        </p:nvSpPr>
        <p:spPr bwMode="gray">
          <a:xfrm>
            <a:off x="6836420" y="3605213"/>
            <a:ext cx="164456" cy="7143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8" name="Straight Arrow Connector 21">
            <a:extLst>
              <a:ext uri="{FF2B5EF4-FFF2-40B4-BE49-F238E27FC236}">
                <a16:creationId xmlns:a16="http://schemas.microsoft.com/office/drawing/2014/main" id="{C604B297-C88E-3010-705A-B3096687B66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909394" y="2641993"/>
            <a:ext cx="2335543" cy="936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5EB4F7-EA1F-8B49-375C-8F74C538BC07}"/>
              </a:ext>
            </a:extLst>
          </p:cNvPr>
          <p:cNvSpPr txBox="1"/>
          <p:nvPr/>
        </p:nvSpPr>
        <p:spPr>
          <a:xfrm>
            <a:off x="6456517" y="1465538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FA20A3-39E9-435F-FC59-BA78A420024F}"/>
              </a:ext>
            </a:extLst>
          </p:cNvPr>
          <p:cNvSpPr txBox="1"/>
          <p:nvPr/>
        </p:nvSpPr>
        <p:spPr>
          <a:xfrm>
            <a:off x="6477672" y="3379986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47439-1E77-8C0C-C399-75DE6C4CCA5D}"/>
              </a:ext>
            </a:extLst>
          </p:cNvPr>
          <p:cNvSpPr txBox="1"/>
          <p:nvPr/>
        </p:nvSpPr>
        <p:spPr>
          <a:xfrm>
            <a:off x="8608797" y="3553521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64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FA61597-5A41-CEA2-73A6-81D46E55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>
            <a:extLst>
              <a:ext uri="{FF2B5EF4-FFF2-40B4-BE49-F238E27FC236}">
                <a16:creationId xmlns:a16="http://schemas.microsoft.com/office/drawing/2014/main" id="{36F2B5C0-4D0D-01EE-1AB0-1EDEB8A3AAF2}"/>
              </a:ext>
            </a:extLst>
          </p:cNvPr>
          <p:cNvSpPr/>
          <p:nvPr/>
        </p:nvSpPr>
        <p:spPr>
          <a:xfrm>
            <a:off x="140291" y="239016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>
            <a:extLst>
              <a:ext uri="{FF2B5EF4-FFF2-40B4-BE49-F238E27FC236}">
                <a16:creationId xmlns:a16="http://schemas.microsoft.com/office/drawing/2014/main" id="{611F3DBD-F0EE-3601-DED5-F9673FA954D4}"/>
              </a:ext>
            </a:extLst>
          </p:cNvPr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>
            <a:extLst>
              <a:ext uri="{FF2B5EF4-FFF2-40B4-BE49-F238E27FC236}">
                <a16:creationId xmlns:a16="http://schemas.microsoft.com/office/drawing/2014/main" id="{8E7450FC-24C0-6AE4-3F3C-E7A35765DF7C}"/>
              </a:ext>
            </a:extLst>
          </p:cNvPr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>
            <a:extLst>
              <a:ext uri="{FF2B5EF4-FFF2-40B4-BE49-F238E27FC236}">
                <a16:creationId xmlns:a16="http://schemas.microsoft.com/office/drawing/2014/main" id="{06B369B9-D11A-E798-562B-9E3363814AE8}"/>
              </a:ext>
            </a:extLst>
          </p:cNvPr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재무상태표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>
            <a:extLst>
              <a:ext uri="{FF2B5EF4-FFF2-40B4-BE49-F238E27FC236}">
                <a16:creationId xmlns:a16="http://schemas.microsoft.com/office/drawing/2014/main" id="{B87519CB-8719-10D4-48BE-7DC757D9FD8A}"/>
              </a:ext>
            </a:extLst>
          </p:cNvPr>
          <p:cNvSpPr/>
          <p:nvPr/>
        </p:nvSpPr>
        <p:spPr>
          <a:xfrm>
            <a:off x="300230" y="135801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dirty="0">
                <a:latin typeface="Arial" panose="020B0604020202020204" pitchFamily="34" charset="0"/>
              </a:rPr>
              <a:t>1. </a:t>
            </a:r>
            <a:r>
              <a:rPr lang="en-US" altLang="ko-KR" sz="1500" dirty="0">
                <a:solidFill>
                  <a:schemeClr val="dk1"/>
                </a:solidFill>
              </a:rPr>
              <a:t>Description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회계연도와 회계월을 입력 후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PDF</a:t>
            </a:r>
            <a:r>
              <a:rPr lang="ko-KR" altLang="en-US" sz="1500" dirty="0">
                <a:solidFill>
                  <a:schemeClr val="dk1"/>
                </a:solidFill>
              </a:rPr>
              <a:t>버튼 클릭하여 조회된 재무상태표를 </a:t>
            </a:r>
            <a:r>
              <a:rPr lang="en-US" altLang="ko-KR" sz="1500" dirty="0">
                <a:solidFill>
                  <a:schemeClr val="dk1"/>
                </a:solidFill>
              </a:rPr>
              <a:t>PDF</a:t>
            </a:r>
            <a:r>
              <a:rPr lang="ko-KR" altLang="en-US" sz="1500" dirty="0">
                <a:solidFill>
                  <a:schemeClr val="dk1"/>
                </a:solidFill>
              </a:rPr>
              <a:t>로 출력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ZC102FIT0002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ZC102FIT0010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ZVFAGLFLEXTC102(CDS View)</a:t>
            </a:r>
            <a:endParaRPr lang="ko-KR" altLang="en-US" dirty="0"/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Google Shape;147;g31b104cb868_0_8">
            <a:extLst>
              <a:ext uri="{FF2B5EF4-FFF2-40B4-BE49-F238E27FC236}">
                <a16:creationId xmlns:a16="http://schemas.microsoft.com/office/drawing/2014/main" id="{E410A7C5-9D21-BA66-B1D4-9550E67F85E9}"/>
              </a:ext>
            </a:extLst>
          </p:cNvPr>
          <p:cNvSpPr/>
          <p:nvPr/>
        </p:nvSpPr>
        <p:spPr>
          <a:xfrm>
            <a:off x="6126996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>
            <a:extLst>
              <a:ext uri="{FF2B5EF4-FFF2-40B4-BE49-F238E27FC236}">
                <a16:creationId xmlns:a16="http://schemas.microsoft.com/office/drawing/2014/main" id="{7337F8F5-7C7C-5F31-E58D-220E1D0638C1}"/>
              </a:ext>
            </a:extLst>
          </p:cNvPr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>
            <a:extLst>
              <a:ext uri="{FF2B5EF4-FFF2-40B4-BE49-F238E27FC236}">
                <a16:creationId xmlns:a16="http://schemas.microsoft.com/office/drawing/2014/main" id="{C086A9B0-B507-CE28-1500-509231A08995}"/>
              </a:ext>
            </a:extLst>
          </p:cNvPr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>
            <a:extLst>
              <a:ext uri="{FF2B5EF4-FFF2-40B4-BE49-F238E27FC236}">
                <a16:creationId xmlns:a16="http://schemas.microsoft.com/office/drawing/2014/main" id="{91143628-6E08-A151-A765-DADBBB1E8191}"/>
              </a:ext>
            </a:extLst>
          </p:cNvPr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>
            <a:extLst>
              <a:ext uri="{FF2B5EF4-FFF2-40B4-BE49-F238E27FC236}">
                <a16:creationId xmlns:a16="http://schemas.microsoft.com/office/drawing/2014/main" id="{E9EB72D5-52EB-6C28-1602-AF06A5743737}"/>
              </a:ext>
            </a:extLst>
          </p:cNvPr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ZC102FIR0016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>
            <a:extLst>
              <a:ext uri="{FF2B5EF4-FFF2-40B4-BE49-F238E27FC236}">
                <a16:creationId xmlns:a16="http://schemas.microsoft.com/office/drawing/2014/main" id="{F112612B-40CE-5B2E-6CE5-5CA6439BAA27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>
            <a:extLst>
              <a:ext uri="{FF2B5EF4-FFF2-40B4-BE49-F238E27FC236}">
                <a16:creationId xmlns:a16="http://schemas.microsoft.com/office/drawing/2014/main" id="{D24590CD-0F0A-B98F-648D-D1C616B414A5}"/>
              </a:ext>
            </a:extLst>
          </p:cNvPr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>
            <a:extLst>
              <a:ext uri="{FF2B5EF4-FFF2-40B4-BE49-F238E27FC236}">
                <a16:creationId xmlns:a16="http://schemas.microsoft.com/office/drawing/2014/main" id="{3C45EEC6-C566-513C-A70C-D516F1E036D9}"/>
              </a:ext>
            </a:extLst>
          </p:cNvPr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04503D16-4A96-4A29-4820-95E0F7B9BCCB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, 스크린샷, 소프트웨어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EA72D1-D019-133D-D61B-7D30B6F6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770" y="1505511"/>
            <a:ext cx="4203293" cy="759517"/>
          </a:xfrm>
          <a:prstGeom prst="rect">
            <a:avLst/>
          </a:prstGeom>
        </p:spPr>
      </p:pic>
      <p:pic>
        <p:nvPicPr>
          <p:cNvPr id="6" name="그림 5" descr="텍스트, 폰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BB8D27-13D8-A43F-781D-826D0403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899" y="1632040"/>
            <a:ext cx="1858835" cy="532385"/>
          </a:xfrm>
          <a:prstGeom prst="rect">
            <a:avLst/>
          </a:prstGeom>
        </p:spPr>
      </p:pic>
      <p:pic>
        <p:nvPicPr>
          <p:cNvPr id="7" name="그림 6" descr="텍스트, 스크린샷, 라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E17484-0FB8-1399-2A69-F2BA67623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770" y="2312092"/>
            <a:ext cx="5525541" cy="2647552"/>
          </a:xfrm>
          <a:prstGeom prst="rect">
            <a:avLst/>
          </a:prstGeom>
        </p:spPr>
      </p:pic>
      <p:pic>
        <p:nvPicPr>
          <p:cNvPr id="8" name="그림 7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54FABD-C712-0495-3830-F75898084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577" y="2709352"/>
            <a:ext cx="1853967" cy="530376"/>
          </a:xfrm>
          <a:prstGeom prst="rect">
            <a:avLst/>
          </a:prstGeom>
        </p:spPr>
      </p:pic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E33780-16BE-338E-D85A-407A9374B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415" y="2637185"/>
            <a:ext cx="1824082" cy="1865394"/>
          </a:xfrm>
          <a:prstGeom prst="rect">
            <a:avLst/>
          </a:prstGeom>
        </p:spPr>
      </p:pic>
      <p:pic>
        <p:nvPicPr>
          <p:cNvPr id="10" name="그림 9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EA1FBC-C0F1-3FAD-CB58-40F77BE2A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770" y="5006708"/>
            <a:ext cx="2847499" cy="1490302"/>
          </a:xfrm>
          <a:prstGeom prst="rect">
            <a:avLst/>
          </a:prstGeom>
        </p:spPr>
      </p:pic>
      <p:pic>
        <p:nvPicPr>
          <p:cNvPr id="11" name="그림 10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63FBE7-5619-6703-5B12-432D33CC6D5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1752"/>
          <a:stretch>
            <a:fillRect/>
          </a:stretch>
        </p:blipFill>
        <p:spPr>
          <a:xfrm>
            <a:off x="9065447" y="5001029"/>
            <a:ext cx="2679864" cy="1490302"/>
          </a:xfrm>
          <a:prstGeom prst="rect">
            <a:avLst/>
          </a:prstGeom>
        </p:spPr>
      </p:pic>
      <p:cxnSp>
        <p:nvCxnSpPr>
          <p:cNvPr id="4" name="Straight Arrow Connector 21">
            <a:extLst>
              <a:ext uri="{FF2B5EF4-FFF2-40B4-BE49-F238E27FC236}">
                <a16:creationId xmlns:a16="http://schemas.microsoft.com/office/drawing/2014/main" id="{D2268E9E-B11A-AEC7-C920-76E0B9EED35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69050" y="1739900"/>
            <a:ext cx="1880849" cy="15833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5BFFBBD-F2ED-A9AD-E1FD-E4DEA41630C2}"/>
              </a:ext>
            </a:extLst>
          </p:cNvPr>
          <p:cNvSpPr/>
          <p:nvPr/>
        </p:nvSpPr>
        <p:spPr bwMode="gray">
          <a:xfrm>
            <a:off x="6232525" y="1678517"/>
            <a:ext cx="136525" cy="12276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DFEC7F7-C7B8-CEAF-DDC3-B8EB3E8F024D}"/>
              </a:ext>
            </a:extLst>
          </p:cNvPr>
          <p:cNvSpPr/>
          <p:nvPr/>
        </p:nvSpPr>
        <p:spPr bwMode="gray">
          <a:xfrm>
            <a:off x="7413625" y="1949450"/>
            <a:ext cx="207065" cy="12276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B16CCCB-DDC9-D4B5-4FFF-6BFBB1331FE9}"/>
              </a:ext>
            </a:extLst>
          </p:cNvPr>
          <p:cNvSpPr/>
          <p:nvPr/>
        </p:nvSpPr>
        <p:spPr bwMode="gray">
          <a:xfrm>
            <a:off x="7413625" y="2072216"/>
            <a:ext cx="127000" cy="10043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" name="Straight Arrow Connector 21">
            <a:extLst>
              <a:ext uri="{FF2B5EF4-FFF2-40B4-BE49-F238E27FC236}">
                <a16:creationId xmlns:a16="http://schemas.microsoft.com/office/drawing/2014/main" id="{8819BE9A-FE42-20AD-07A6-DCDE943AAE8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333528" y="2164425"/>
            <a:ext cx="845789" cy="37547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5CE65DD7-7D39-0777-0448-D1DB8E5DF56E}"/>
              </a:ext>
            </a:extLst>
          </p:cNvPr>
          <p:cNvSpPr/>
          <p:nvPr/>
        </p:nvSpPr>
        <p:spPr bwMode="gray">
          <a:xfrm>
            <a:off x="6232525" y="2415588"/>
            <a:ext cx="171449" cy="10043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70006EB9-660A-93C2-C4E4-AC80B55F8B27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6403974" y="2465807"/>
            <a:ext cx="1672603" cy="50873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">
            <a:extLst>
              <a:ext uri="{FF2B5EF4-FFF2-40B4-BE49-F238E27FC236}">
                <a16:creationId xmlns:a16="http://schemas.microsoft.com/office/drawing/2014/main" id="{BC998F32-5013-6E2B-4ABF-D6E72C3E0EDF}"/>
              </a:ext>
            </a:extLst>
          </p:cNvPr>
          <p:cNvSpPr/>
          <p:nvPr/>
        </p:nvSpPr>
        <p:spPr bwMode="gray">
          <a:xfrm>
            <a:off x="8212137" y="3121827"/>
            <a:ext cx="449263" cy="10397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8" name="Straight Arrow Connector 21">
            <a:extLst>
              <a:ext uri="{FF2B5EF4-FFF2-40B4-BE49-F238E27FC236}">
                <a16:creationId xmlns:a16="http://schemas.microsoft.com/office/drawing/2014/main" id="{63B08860-79B0-0CD5-114C-BC4F9A31DAC2}"/>
              </a:ext>
            </a:extLst>
          </p:cNvPr>
          <p:cNvCxnSpPr>
            <a:cxnSpLocks/>
          </p:cNvCxnSpPr>
          <p:nvPr/>
        </p:nvCxnSpPr>
        <p:spPr>
          <a:xfrm>
            <a:off x="8648964" y="3228906"/>
            <a:ext cx="1853967" cy="110002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">
            <a:extLst>
              <a:ext uri="{FF2B5EF4-FFF2-40B4-BE49-F238E27FC236}">
                <a16:creationId xmlns:a16="http://schemas.microsoft.com/office/drawing/2014/main" id="{06227F24-2089-286C-0B23-85610EB318D4}"/>
              </a:ext>
            </a:extLst>
          </p:cNvPr>
          <p:cNvSpPr/>
          <p:nvPr/>
        </p:nvSpPr>
        <p:spPr bwMode="gray">
          <a:xfrm>
            <a:off x="10502931" y="4293454"/>
            <a:ext cx="449263" cy="16508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1" name="Straight Arrow Connector 21">
            <a:extLst>
              <a:ext uri="{FF2B5EF4-FFF2-40B4-BE49-F238E27FC236}">
                <a16:creationId xmlns:a16="http://schemas.microsoft.com/office/drawing/2014/main" id="{1C0F2592-801D-E757-CF83-97C82D72BC2A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951008" y="4458543"/>
            <a:ext cx="1776555" cy="63070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8CA3C2-ADE3-2DC3-DB88-786D63E41B84}"/>
              </a:ext>
            </a:extLst>
          </p:cNvPr>
          <p:cNvSpPr txBox="1"/>
          <p:nvPr/>
        </p:nvSpPr>
        <p:spPr>
          <a:xfrm>
            <a:off x="5947356" y="1493210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3FC6E4-B2D5-FEC2-A35B-ED8647D4FB3B}"/>
              </a:ext>
            </a:extLst>
          </p:cNvPr>
          <p:cNvSpPr txBox="1"/>
          <p:nvPr/>
        </p:nvSpPr>
        <p:spPr>
          <a:xfrm>
            <a:off x="5893035" y="2254415"/>
            <a:ext cx="276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D6AAE6-86E8-EEA3-16D8-949B5E04CDE6}"/>
              </a:ext>
            </a:extLst>
          </p:cNvPr>
          <p:cNvSpPr txBox="1"/>
          <p:nvPr/>
        </p:nvSpPr>
        <p:spPr>
          <a:xfrm>
            <a:off x="8628075" y="4848899"/>
            <a:ext cx="276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0430ED8-CFFB-85CA-C119-FBD860FF4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>
            <a:extLst>
              <a:ext uri="{FF2B5EF4-FFF2-40B4-BE49-F238E27FC236}">
                <a16:creationId xmlns:a16="http://schemas.microsoft.com/office/drawing/2014/main" id="{72AEDB4B-3DC5-100C-4FBA-26AAC52DE2A1}"/>
              </a:ext>
            </a:extLst>
          </p:cNvPr>
          <p:cNvSpPr/>
          <p:nvPr/>
        </p:nvSpPr>
        <p:spPr>
          <a:xfrm>
            <a:off x="214355" y="263982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>
            <a:extLst>
              <a:ext uri="{FF2B5EF4-FFF2-40B4-BE49-F238E27FC236}">
                <a16:creationId xmlns:a16="http://schemas.microsoft.com/office/drawing/2014/main" id="{D79C0642-3BDD-CB46-AF5A-D48B4441AD71}"/>
              </a:ext>
            </a:extLst>
          </p:cNvPr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>
            <a:extLst>
              <a:ext uri="{FF2B5EF4-FFF2-40B4-BE49-F238E27FC236}">
                <a16:creationId xmlns:a16="http://schemas.microsoft.com/office/drawing/2014/main" id="{F3F74E3D-53E3-D450-9437-5840B8A748DB}"/>
              </a:ext>
            </a:extLst>
          </p:cNvPr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>
            <a:extLst>
              <a:ext uri="{FF2B5EF4-FFF2-40B4-BE49-F238E27FC236}">
                <a16:creationId xmlns:a16="http://schemas.microsoft.com/office/drawing/2014/main" id="{C358E547-0AAD-3E0A-1AC3-DC374CCAB5AF}"/>
              </a:ext>
            </a:extLst>
          </p:cNvPr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거래내역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>
            <a:extLst>
              <a:ext uri="{FF2B5EF4-FFF2-40B4-BE49-F238E27FC236}">
                <a16:creationId xmlns:a16="http://schemas.microsoft.com/office/drawing/2014/main" id="{78B0BE54-604B-D3F2-B817-2884E58FE0FC}"/>
              </a:ext>
            </a:extLst>
          </p:cNvPr>
          <p:cNvSpPr/>
          <p:nvPr/>
        </p:nvSpPr>
        <p:spPr>
          <a:xfrm>
            <a:off x="330604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ko-KR" sz="1600" dirty="0" err="1">
                <a:solidFill>
                  <a:schemeClr val="dk1"/>
                </a:solidFill>
              </a:rPr>
              <a:t>Description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연도 검색 후 계좌번호 클릭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거래처와의 입출금 내역을 조회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입출금 금액을 그래프로 조회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거래처와 관련된 전표 헤더 조회 가능</a:t>
            </a:r>
            <a:r>
              <a:rPr lang="en-US" altLang="ko-KR" dirty="0">
                <a:solidFill>
                  <a:schemeClr val="dk1"/>
                </a:solidFill>
              </a:rPr>
              <a:t>(</a:t>
            </a:r>
            <a:r>
              <a:rPr lang="ko-KR" altLang="en-US" dirty="0">
                <a:solidFill>
                  <a:schemeClr val="dk1"/>
                </a:solidFill>
              </a:rPr>
              <a:t>핫스팟 클릭</a:t>
            </a:r>
            <a:r>
              <a:rPr lang="en-US" altLang="ko-KR" dirty="0">
                <a:solidFill>
                  <a:schemeClr val="dk1"/>
                </a:solidFill>
              </a:rPr>
              <a:t>)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ZC102FIT0002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ZC102FIT0009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ZC102FIT0010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ZC102FIT0013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ZC102FIT0014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ko-KR" dirty="0"/>
              <a:t>zvfit0014sum</a:t>
            </a:r>
          </a:p>
          <a:p>
            <a:pPr>
              <a:lnSpc>
                <a:spcPct val="120000"/>
              </a:lnSpc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b="0" dirty="0">
              <a:effectLst/>
            </a:endParaRPr>
          </a:p>
        </p:txBody>
      </p:sp>
      <p:sp>
        <p:nvSpPr>
          <p:cNvPr id="147" name="Google Shape;147;g31b104cb868_0_8">
            <a:extLst>
              <a:ext uri="{FF2B5EF4-FFF2-40B4-BE49-F238E27FC236}">
                <a16:creationId xmlns:a16="http://schemas.microsoft.com/office/drawing/2014/main" id="{3BB69EED-E528-2E17-A540-C5FF6B545BE9}"/>
              </a:ext>
            </a:extLst>
          </p:cNvPr>
          <p:cNvSpPr/>
          <p:nvPr/>
        </p:nvSpPr>
        <p:spPr>
          <a:xfrm>
            <a:off x="6138861" y="142673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>
            <a:extLst>
              <a:ext uri="{FF2B5EF4-FFF2-40B4-BE49-F238E27FC236}">
                <a16:creationId xmlns:a16="http://schemas.microsoft.com/office/drawing/2014/main" id="{60985CB3-E5C5-6425-69F1-8EC8FB42C68A}"/>
              </a:ext>
            </a:extLst>
          </p:cNvPr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>
            <a:extLst>
              <a:ext uri="{FF2B5EF4-FFF2-40B4-BE49-F238E27FC236}">
                <a16:creationId xmlns:a16="http://schemas.microsoft.com/office/drawing/2014/main" id="{BFFFEEEB-EDF1-A567-05B7-E7DF60DF489F}"/>
              </a:ext>
            </a:extLst>
          </p:cNvPr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>
            <a:extLst>
              <a:ext uri="{FF2B5EF4-FFF2-40B4-BE49-F238E27FC236}">
                <a16:creationId xmlns:a16="http://schemas.microsoft.com/office/drawing/2014/main" id="{AA0D6A6A-E376-9AF0-B09D-9B91559886D8}"/>
              </a:ext>
            </a:extLst>
          </p:cNvPr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>
            <a:extLst>
              <a:ext uri="{FF2B5EF4-FFF2-40B4-BE49-F238E27FC236}">
                <a16:creationId xmlns:a16="http://schemas.microsoft.com/office/drawing/2014/main" id="{25D9BF77-F435-591C-D45F-CC96C8B9E69D}"/>
              </a:ext>
            </a:extLst>
          </p:cNvPr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ZC102FIR0017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>
            <a:extLst>
              <a:ext uri="{FF2B5EF4-FFF2-40B4-BE49-F238E27FC236}">
                <a16:creationId xmlns:a16="http://schemas.microsoft.com/office/drawing/2014/main" id="{47C248F6-94C2-4BB8-6432-778D9D47EE8F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>
            <a:extLst>
              <a:ext uri="{FF2B5EF4-FFF2-40B4-BE49-F238E27FC236}">
                <a16:creationId xmlns:a16="http://schemas.microsoft.com/office/drawing/2014/main" id="{D9FAB2ED-20FC-D112-5273-D2931D477388}"/>
              </a:ext>
            </a:extLst>
          </p:cNvPr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>
            <a:extLst>
              <a:ext uri="{FF2B5EF4-FFF2-40B4-BE49-F238E27FC236}">
                <a16:creationId xmlns:a16="http://schemas.microsoft.com/office/drawing/2014/main" id="{78E26AEA-F1F4-DDFE-A364-A74FCC814B77}"/>
              </a:ext>
            </a:extLst>
          </p:cNvPr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A3F286F4-DD70-FAD1-D7B1-A80E4DD4A3B9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2976F9-357C-16E0-B6BE-233D6D37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404" y="4305443"/>
            <a:ext cx="4718202" cy="2090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B343CB-92CB-203E-0052-6BB078CC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84" y="4669995"/>
            <a:ext cx="1626757" cy="10602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090703-25F5-2751-1261-65273189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404" y="2260909"/>
            <a:ext cx="4440418" cy="2000777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B851509E-80C6-83FE-2852-326008D89CF4}"/>
              </a:ext>
            </a:extLst>
          </p:cNvPr>
          <p:cNvSpPr/>
          <p:nvPr/>
        </p:nvSpPr>
        <p:spPr bwMode="gray">
          <a:xfrm>
            <a:off x="6516247" y="2532989"/>
            <a:ext cx="435098" cy="84481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Arrow Connector 21">
            <a:extLst>
              <a:ext uri="{FF2B5EF4-FFF2-40B4-BE49-F238E27FC236}">
                <a16:creationId xmlns:a16="http://schemas.microsoft.com/office/drawing/2014/main" id="{EA9B5587-9241-958A-E223-14FC9C80603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51345" y="2575229"/>
            <a:ext cx="1833160" cy="173021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71E1BE6A-6530-151D-531E-F1D08C893524}"/>
              </a:ext>
            </a:extLst>
          </p:cNvPr>
          <p:cNvSpPr/>
          <p:nvPr/>
        </p:nvSpPr>
        <p:spPr bwMode="gray">
          <a:xfrm>
            <a:off x="7710033" y="4636075"/>
            <a:ext cx="305207" cy="6783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C9853BEE-9039-6F5E-352A-4805DB8DA03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015240" y="4669994"/>
            <a:ext cx="1963344" cy="5301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2D0BAB-BF11-9D12-88DF-323CBB243F01}"/>
              </a:ext>
            </a:extLst>
          </p:cNvPr>
          <p:cNvSpPr txBox="1"/>
          <p:nvPr/>
        </p:nvSpPr>
        <p:spPr>
          <a:xfrm>
            <a:off x="6155109" y="2332226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DBBD6-7CF2-A10E-6B89-4B25C847951D}"/>
              </a:ext>
            </a:extLst>
          </p:cNvPr>
          <p:cNvSpPr txBox="1"/>
          <p:nvPr/>
        </p:nvSpPr>
        <p:spPr>
          <a:xfrm>
            <a:off x="6115241" y="1559788"/>
            <a:ext cx="242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ACF51-19BC-B1B4-D95B-37DD9BDF11C7}"/>
              </a:ext>
            </a:extLst>
          </p:cNvPr>
          <p:cNvSpPr txBox="1"/>
          <p:nvPr/>
        </p:nvSpPr>
        <p:spPr>
          <a:xfrm>
            <a:off x="7391671" y="4421852"/>
            <a:ext cx="207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FDBE3F-A1DE-D884-5475-3B77026B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r="37055" b="-17592"/>
          <a:stretch>
            <a:fillRect/>
          </a:stretch>
        </p:blipFill>
        <p:spPr>
          <a:xfrm>
            <a:off x="6425404" y="1612642"/>
            <a:ext cx="3460242" cy="562266"/>
          </a:xfrm>
          <a:prstGeom prst="rect">
            <a:avLst/>
          </a:pr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97C26FF7-536A-CF9E-3E2D-5D9A3913BE34}"/>
              </a:ext>
            </a:extLst>
          </p:cNvPr>
          <p:cNvSpPr/>
          <p:nvPr/>
        </p:nvSpPr>
        <p:spPr bwMode="gray">
          <a:xfrm>
            <a:off x="6407015" y="1727200"/>
            <a:ext cx="164803" cy="118619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26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CA2821B-0C50-2A73-96BC-C5D7CF87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>
            <a:extLst>
              <a:ext uri="{FF2B5EF4-FFF2-40B4-BE49-F238E27FC236}">
                <a16:creationId xmlns:a16="http://schemas.microsoft.com/office/drawing/2014/main" id="{20AC785F-ECB9-C547-5663-F736A618851D}"/>
              </a:ext>
            </a:extLst>
          </p:cNvPr>
          <p:cNvSpPr/>
          <p:nvPr/>
        </p:nvSpPr>
        <p:spPr>
          <a:xfrm>
            <a:off x="214355" y="263982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>
            <a:extLst>
              <a:ext uri="{FF2B5EF4-FFF2-40B4-BE49-F238E27FC236}">
                <a16:creationId xmlns:a16="http://schemas.microsoft.com/office/drawing/2014/main" id="{10EB5387-574C-5A0F-F1C8-F3D14EC8D318}"/>
              </a:ext>
            </a:extLst>
          </p:cNvPr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>
            <a:extLst>
              <a:ext uri="{FF2B5EF4-FFF2-40B4-BE49-F238E27FC236}">
                <a16:creationId xmlns:a16="http://schemas.microsoft.com/office/drawing/2014/main" id="{981A035A-2DD9-8FCE-1A1B-15A26EA9343A}"/>
              </a:ext>
            </a:extLst>
          </p:cNvPr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>
            <a:extLst>
              <a:ext uri="{FF2B5EF4-FFF2-40B4-BE49-F238E27FC236}">
                <a16:creationId xmlns:a16="http://schemas.microsoft.com/office/drawing/2014/main" id="{7E381A82-E9A5-F2E0-AC97-6A777742F8EB}"/>
              </a:ext>
            </a:extLst>
          </p:cNvPr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분쟁조정 </a:t>
            </a:r>
            <a:r>
              <a:rPr lang="en-US" altLang="ko-KR" sz="2000" dirty="0">
                <a:solidFill>
                  <a:schemeClr val="lt1"/>
                </a:solidFill>
              </a:rPr>
              <a:t>Fiori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>
            <a:extLst>
              <a:ext uri="{FF2B5EF4-FFF2-40B4-BE49-F238E27FC236}">
                <a16:creationId xmlns:a16="http://schemas.microsoft.com/office/drawing/2014/main" id="{2991A63E-D5DB-5460-B1E3-A9AD9066AFF5}"/>
              </a:ext>
            </a:extLst>
          </p:cNvPr>
          <p:cNvSpPr/>
          <p:nvPr/>
        </p:nvSpPr>
        <p:spPr>
          <a:xfrm>
            <a:off x="305976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ko-KR" sz="1600" dirty="0" err="1">
                <a:solidFill>
                  <a:schemeClr val="dk1"/>
                </a:solidFill>
              </a:rPr>
              <a:t>Description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거래처를 조회한 후 행 클릭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</a:rPr>
              <a:t>2</a:t>
            </a:r>
            <a:r>
              <a:rPr lang="ko-KR" altLang="en-US" dirty="0">
                <a:solidFill>
                  <a:schemeClr val="dk1"/>
                </a:solidFill>
              </a:rPr>
              <a:t>번째 화면에서 지급 조건이 지난 전표를 조회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분쟁 사유를 생성</a:t>
            </a:r>
            <a:endParaRPr lang="en-US" altLang="ko-K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메일 발송</a:t>
            </a:r>
            <a:endParaRPr lang="en-US" altLang="ko-KR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</a:t>
            </a:r>
            <a:r>
              <a:rPr lang="en-US" altLang="ko-KR" dirty="0"/>
              <a:t>Root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</a:t>
            </a:r>
            <a:r>
              <a:rPr lang="en-US" altLang="ko-KR" dirty="0"/>
              <a:t>Line item Root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메모 </a:t>
            </a:r>
            <a:r>
              <a:rPr lang="en-US" altLang="ko-KR" dirty="0"/>
              <a:t>Root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</a:t>
            </a:r>
            <a:r>
              <a:rPr lang="en-US" altLang="ko-KR" dirty="0"/>
              <a:t>Projection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</a:t>
            </a:r>
            <a:r>
              <a:rPr lang="en-US" altLang="ko-KR" dirty="0"/>
              <a:t>Line item Projection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지급 조건 메모 </a:t>
            </a:r>
            <a:r>
              <a:rPr lang="en-US" altLang="ko-KR" dirty="0"/>
              <a:t>Projection view</a:t>
            </a:r>
          </a:p>
          <a:p>
            <a:pPr>
              <a:lnSpc>
                <a:spcPct val="120000"/>
              </a:lnSpc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b="0" dirty="0">
              <a:effectLst/>
            </a:endParaRPr>
          </a:p>
        </p:txBody>
      </p:sp>
      <p:sp>
        <p:nvSpPr>
          <p:cNvPr id="147" name="Google Shape;147;g31b104cb868_0_8">
            <a:extLst>
              <a:ext uri="{FF2B5EF4-FFF2-40B4-BE49-F238E27FC236}">
                <a16:creationId xmlns:a16="http://schemas.microsoft.com/office/drawing/2014/main" id="{A1C2D48D-01C7-5163-270B-209261DD55C7}"/>
              </a:ext>
            </a:extLst>
          </p:cNvPr>
          <p:cNvSpPr/>
          <p:nvPr/>
        </p:nvSpPr>
        <p:spPr>
          <a:xfrm>
            <a:off x="6138861" y="142673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>
            <a:extLst>
              <a:ext uri="{FF2B5EF4-FFF2-40B4-BE49-F238E27FC236}">
                <a16:creationId xmlns:a16="http://schemas.microsoft.com/office/drawing/2014/main" id="{4FBA791B-6871-B2C5-857F-651D3E5EAFEF}"/>
              </a:ext>
            </a:extLst>
          </p:cNvPr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>
            <a:extLst>
              <a:ext uri="{FF2B5EF4-FFF2-40B4-BE49-F238E27FC236}">
                <a16:creationId xmlns:a16="http://schemas.microsoft.com/office/drawing/2014/main" id="{CC3A8BBF-6565-EC82-2773-77AB527E4BAE}"/>
              </a:ext>
            </a:extLst>
          </p:cNvPr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>
            <a:extLst>
              <a:ext uri="{FF2B5EF4-FFF2-40B4-BE49-F238E27FC236}">
                <a16:creationId xmlns:a16="http://schemas.microsoft.com/office/drawing/2014/main" id="{17E0A674-D169-197C-7967-D643B6FC89B2}"/>
              </a:ext>
            </a:extLst>
          </p:cNvPr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>
            <a:extLst>
              <a:ext uri="{FF2B5EF4-FFF2-40B4-BE49-F238E27FC236}">
                <a16:creationId xmlns:a16="http://schemas.microsoft.com/office/drawing/2014/main" id="{4FB24535-34C1-56BF-E62A-26F8C2D09054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>
            <a:extLst>
              <a:ext uri="{FF2B5EF4-FFF2-40B4-BE49-F238E27FC236}">
                <a16:creationId xmlns:a16="http://schemas.microsoft.com/office/drawing/2014/main" id="{EC269054-4FA4-01E7-B86F-BA15C180474A}"/>
              </a:ext>
            </a:extLst>
          </p:cNvPr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>
            <a:extLst>
              <a:ext uri="{FF2B5EF4-FFF2-40B4-BE49-F238E27FC236}">
                <a16:creationId xmlns:a16="http://schemas.microsoft.com/office/drawing/2014/main" id="{C695C738-0F26-4E87-23D0-DF497F460E98}"/>
              </a:ext>
            </a:extLst>
          </p:cNvPr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48641206-91E0-694A-CA09-DE883E67D029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72CE7D-D1F2-310A-7052-D3D4138D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71" y="1451702"/>
            <a:ext cx="4065976" cy="22732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300B8D-A611-3946-F4D9-BCF3A392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96" y="3800335"/>
            <a:ext cx="4095630" cy="2672223"/>
          </a:xfrm>
          <a:prstGeom prst="rect">
            <a:avLst/>
          </a:prstGeom>
        </p:spPr>
      </p:pic>
      <p:pic>
        <p:nvPicPr>
          <p:cNvPr id="12" name="그림 11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9A1A5F-0312-A116-BE31-BD53CAB76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93" y="6210858"/>
            <a:ext cx="1063506" cy="347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9613AB-8CCC-A957-E817-2721FE56C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30" y="6210858"/>
            <a:ext cx="1063505" cy="261700"/>
          </a:xfrm>
          <a:prstGeom prst="rect">
            <a:avLst/>
          </a:prstGeom>
        </p:spPr>
      </p:pic>
      <p:cxnSp>
        <p:nvCxnSpPr>
          <p:cNvPr id="17" name="Straight Arrow Connector 21">
            <a:extLst>
              <a:ext uri="{FF2B5EF4-FFF2-40B4-BE49-F238E27FC236}">
                <a16:creationId xmlns:a16="http://schemas.microsoft.com/office/drawing/2014/main" id="{4FBC754A-8D70-6B75-3891-B29E6ADAD218}"/>
              </a:ext>
            </a:extLst>
          </p:cNvPr>
          <p:cNvCxnSpPr>
            <a:cxnSpLocks/>
          </p:cNvCxnSpPr>
          <p:nvPr/>
        </p:nvCxnSpPr>
        <p:spPr>
          <a:xfrm>
            <a:off x="6973447" y="4139557"/>
            <a:ext cx="898013" cy="11799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78DCFA63-F8EA-89A4-8035-229C11BEF361}"/>
              </a:ext>
            </a:extLst>
          </p:cNvPr>
          <p:cNvSpPr/>
          <p:nvPr/>
        </p:nvSpPr>
        <p:spPr bwMode="gray">
          <a:xfrm>
            <a:off x="10104120" y="1738804"/>
            <a:ext cx="179070" cy="14573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" name="Straight Arrow Connector 21">
            <a:extLst>
              <a:ext uri="{FF2B5EF4-FFF2-40B4-BE49-F238E27FC236}">
                <a16:creationId xmlns:a16="http://schemas.microsoft.com/office/drawing/2014/main" id="{D6DB03B0-C5CC-87A3-1A3B-60B71959E2DE}"/>
              </a:ext>
            </a:extLst>
          </p:cNvPr>
          <p:cNvCxnSpPr>
            <a:cxnSpLocks/>
          </p:cNvCxnSpPr>
          <p:nvPr/>
        </p:nvCxnSpPr>
        <p:spPr>
          <a:xfrm flipH="1">
            <a:off x="8873490" y="1885377"/>
            <a:ext cx="1306493" cy="33204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A29A3179-0EF2-456A-2668-DA15CA4C4397}"/>
              </a:ext>
            </a:extLst>
          </p:cNvPr>
          <p:cNvSpPr/>
          <p:nvPr/>
        </p:nvSpPr>
        <p:spPr bwMode="gray">
          <a:xfrm>
            <a:off x="6996968" y="3610005"/>
            <a:ext cx="2905222" cy="9715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" name="Straight Arrow Connector 21">
            <a:extLst>
              <a:ext uri="{FF2B5EF4-FFF2-40B4-BE49-F238E27FC236}">
                <a16:creationId xmlns:a16="http://schemas.microsoft.com/office/drawing/2014/main" id="{5ABFFDDD-1223-51FD-79B5-D35CCFBC40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447577" y="3707160"/>
            <a:ext cx="481534" cy="931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:a16="http://schemas.microsoft.com/office/drawing/2014/main" id="{4BB13CB5-9632-13EC-5041-D285D048CAB4}"/>
              </a:ext>
            </a:extLst>
          </p:cNvPr>
          <p:cNvSpPr/>
          <p:nvPr/>
        </p:nvSpPr>
        <p:spPr bwMode="gray">
          <a:xfrm>
            <a:off x="6881049" y="4051575"/>
            <a:ext cx="115919" cy="7354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DA46128A-C8C8-378E-8B9E-771CD25D5273}"/>
              </a:ext>
            </a:extLst>
          </p:cNvPr>
          <p:cNvSpPr/>
          <p:nvPr/>
        </p:nvSpPr>
        <p:spPr bwMode="gray">
          <a:xfrm>
            <a:off x="8730901" y="5105272"/>
            <a:ext cx="171540" cy="13890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8361421D-77B7-5CC5-172F-96F50AFF3CFF}"/>
              </a:ext>
            </a:extLst>
          </p:cNvPr>
          <p:cNvSpPr/>
          <p:nvPr/>
        </p:nvSpPr>
        <p:spPr bwMode="gray">
          <a:xfrm>
            <a:off x="10567321" y="5116195"/>
            <a:ext cx="377126" cy="13890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9" name="Straight Arrow Connector 21">
            <a:extLst>
              <a:ext uri="{FF2B5EF4-FFF2-40B4-BE49-F238E27FC236}">
                <a16:creationId xmlns:a16="http://schemas.microsoft.com/office/drawing/2014/main" id="{F3CBDDC5-E3FB-ABDD-6EE8-2987759E86FE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>
          <a:xfrm>
            <a:off x="10755884" y="5255097"/>
            <a:ext cx="141862" cy="95576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1">
            <a:extLst>
              <a:ext uri="{FF2B5EF4-FFF2-40B4-BE49-F238E27FC236}">
                <a16:creationId xmlns:a16="http://schemas.microsoft.com/office/drawing/2014/main" id="{AC795923-E287-18A2-A527-76072A93BFC2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686685" y="5244174"/>
            <a:ext cx="2129986" cy="9666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">
            <a:extLst>
              <a:ext uri="{FF2B5EF4-FFF2-40B4-BE49-F238E27FC236}">
                <a16:creationId xmlns:a16="http://schemas.microsoft.com/office/drawing/2014/main" id="{11928342-B57E-3944-E841-487C70C0283E}"/>
              </a:ext>
            </a:extLst>
          </p:cNvPr>
          <p:cNvSpPr/>
          <p:nvPr/>
        </p:nvSpPr>
        <p:spPr bwMode="gray">
          <a:xfrm>
            <a:off x="8791488" y="3590304"/>
            <a:ext cx="525232" cy="11685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9" name="Straight Arrow Connector 21">
            <a:extLst>
              <a:ext uri="{FF2B5EF4-FFF2-40B4-BE49-F238E27FC236}">
                <a16:creationId xmlns:a16="http://schemas.microsoft.com/office/drawing/2014/main" id="{A185253D-5B76-A979-B653-E3B771662933}"/>
              </a:ext>
            </a:extLst>
          </p:cNvPr>
          <p:cNvCxnSpPr>
            <a:cxnSpLocks/>
          </p:cNvCxnSpPr>
          <p:nvPr/>
        </p:nvCxnSpPr>
        <p:spPr>
          <a:xfrm>
            <a:off x="9075953" y="3714880"/>
            <a:ext cx="676145" cy="152929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">
            <a:extLst>
              <a:ext uri="{FF2B5EF4-FFF2-40B4-BE49-F238E27FC236}">
                <a16:creationId xmlns:a16="http://schemas.microsoft.com/office/drawing/2014/main" id="{2085D9D4-4C57-94C3-A133-BDFDD19C14E5}"/>
              </a:ext>
            </a:extLst>
          </p:cNvPr>
          <p:cNvSpPr/>
          <p:nvPr/>
        </p:nvSpPr>
        <p:spPr bwMode="gray">
          <a:xfrm>
            <a:off x="9536340" y="5258174"/>
            <a:ext cx="525232" cy="11685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7B4FC8-60D6-9D56-72D6-3AFE3707E998}"/>
              </a:ext>
            </a:extLst>
          </p:cNvPr>
          <p:cNvSpPr txBox="1"/>
          <p:nvPr/>
        </p:nvSpPr>
        <p:spPr>
          <a:xfrm>
            <a:off x="9752098" y="1509539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41508B-90DC-A66B-1D62-63E1C78F3E50}"/>
              </a:ext>
            </a:extLst>
          </p:cNvPr>
          <p:cNvSpPr txBox="1"/>
          <p:nvPr/>
        </p:nvSpPr>
        <p:spPr>
          <a:xfrm>
            <a:off x="9844936" y="3365061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33F297-6001-A375-4549-A82BC6B817AE}"/>
              </a:ext>
            </a:extLst>
          </p:cNvPr>
          <p:cNvSpPr txBox="1"/>
          <p:nvPr/>
        </p:nvSpPr>
        <p:spPr>
          <a:xfrm>
            <a:off x="6506809" y="3846937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362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744B438D-9425-FE64-425F-9F46499F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>
            <a:extLst>
              <a:ext uri="{FF2B5EF4-FFF2-40B4-BE49-F238E27FC236}">
                <a16:creationId xmlns:a16="http://schemas.microsoft.com/office/drawing/2014/main" id="{FDE8BD07-ACC5-98B2-2732-C869656C9BAA}"/>
              </a:ext>
            </a:extLst>
          </p:cNvPr>
          <p:cNvSpPr/>
          <p:nvPr/>
        </p:nvSpPr>
        <p:spPr>
          <a:xfrm>
            <a:off x="214355" y="263982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>
            <a:extLst>
              <a:ext uri="{FF2B5EF4-FFF2-40B4-BE49-F238E27FC236}">
                <a16:creationId xmlns:a16="http://schemas.microsoft.com/office/drawing/2014/main" id="{9B5AA167-CA95-8AD4-78FE-03DAF492B078}"/>
              </a:ext>
            </a:extLst>
          </p:cNvPr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>
            <a:extLst>
              <a:ext uri="{FF2B5EF4-FFF2-40B4-BE49-F238E27FC236}">
                <a16:creationId xmlns:a16="http://schemas.microsoft.com/office/drawing/2014/main" id="{69EC727B-C0E2-0549-EF28-595F5DEBA86E}"/>
              </a:ext>
            </a:extLst>
          </p:cNvPr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>
            <a:extLst>
              <a:ext uri="{FF2B5EF4-FFF2-40B4-BE49-F238E27FC236}">
                <a16:creationId xmlns:a16="http://schemas.microsoft.com/office/drawing/2014/main" id="{B21FF6D4-3B07-B2BC-D04F-2683B0F349F9}"/>
              </a:ext>
            </a:extLst>
          </p:cNvPr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환율 조회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Fiori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>
            <a:extLst>
              <a:ext uri="{FF2B5EF4-FFF2-40B4-BE49-F238E27FC236}">
                <a16:creationId xmlns:a16="http://schemas.microsoft.com/office/drawing/2014/main" id="{CCA0B9F1-F9C2-CB4C-E7FD-E42645C5C768}"/>
              </a:ext>
            </a:extLst>
          </p:cNvPr>
          <p:cNvSpPr/>
          <p:nvPr/>
        </p:nvSpPr>
        <p:spPr>
          <a:xfrm>
            <a:off x="305976" y="1405074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ko-KR" sz="1600" dirty="0" err="1">
                <a:solidFill>
                  <a:schemeClr val="dk1"/>
                </a:solidFill>
              </a:rPr>
              <a:t>Description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월별 일별 환율 변동을 그래프로 조회</a:t>
            </a:r>
            <a:endParaRPr lang="en-US" altLang="ko-KR" dirty="0">
              <a:solidFill>
                <a:schemeClr val="dk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일일 환율 데이터를 표를 통해 조회 가능</a:t>
            </a:r>
            <a:endParaRPr lang="en-US" altLang="ko-KR" dirty="0">
              <a:solidFill>
                <a:schemeClr val="dk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거래하고 있는 국가의 통화키를 입력하여 해당 국가 환율 데이터를 조회 가능</a:t>
            </a:r>
            <a:endParaRPr lang="en-US" altLang="ko-KR" dirty="0">
              <a:solidFill>
                <a:schemeClr val="dk1"/>
              </a:solidFill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환율 조회 </a:t>
            </a:r>
            <a:r>
              <a:rPr lang="en-US" altLang="ko-KR" dirty="0"/>
              <a:t>Root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환율 조회 </a:t>
            </a:r>
            <a:r>
              <a:rPr lang="en-US" altLang="ko-KR" dirty="0"/>
              <a:t>Projection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환율 월 평균 </a:t>
            </a:r>
            <a:r>
              <a:rPr lang="en-US" altLang="ko-KR" dirty="0"/>
              <a:t>Root view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환율 월 평균 </a:t>
            </a:r>
            <a:r>
              <a:rPr lang="en-US" altLang="ko-KR" dirty="0"/>
              <a:t>Root view2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600" b="0" dirty="0">
              <a:effectLst/>
            </a:endParaRPr>
          </a:p>
        </p:txBody>
      </p:sp>
      <p:sp>
        <p:nvSpPr>
          <p:cNvPr id="147" name="Google Shape;147;g31b104cb868_0_8">
            <a:extLst>
              <a:ext uri="{FF2B5EF4-FFF2-40B4-BE49-F238E27FC236}">
                <a16:creationId xmlns:a16="http://schemas.microsoft.com/office/drawing/2014/main" id="{6CA722E3-C9FC-9695-F9D3-BFE811F4F285}"/>
              </a:ext>
            </a:extLst>
          </p:cNvPr>
          <p:cNvSpPr/>
          <p:nvPr/>
        </p:nvSpPr>
        <p:spPr>
          <a:xfrm>
            <a:off x="6138861" y="142673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>
            <a:extLst>
              <a:ext uri="{FF2B5EF4-FFF2-40B4-BE49-F238E27FC236}">
                <a16:creationId xmlns:a16="http://schemas.microsoft.com/office/drawing/2014/main" id="{4F068B61-77C5-D6D3-9347-F6EE72AE7AEE}"/>
              </a:ext>
            </a:extLst>
          </p:cNvPr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>
            <a:extLst>
              <a:ext uri="{FF2B5EF4-FFF2-40B4-BE49-F238E27FC236}">
                <a16:creationId xmlns:a16="http://schemas.microsoft.com/office/drawing/2014/main" id="{59DA5C68-EFBC-BC1D-8206-5480A22ACD5C}"/>
              </a:ext>
            </a:extLst>
          </p:cNvPr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>
            <a:extLst>
              <a:ext uri="{FF2B5EF4-FFF2-40B4-BE49-F238E27FC236}">
                <a16:creationId xmlns:a16="http://schemas.microsoft.com/office/drawing/2014/main" id="{128CF798-B32B-62EF-7CAE-510A49679F3C}"/>
              </a:ext>
            </a:extLst>
          </p:cNvPr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>
            <a:extLst>
              <a:ext uri="{FF2B5EF4-FFF2-40B4-BE49-F238E27FC236}">
                <a16:creationId xmlns:a16="http://schemas.microsoft.com/office/drawing/2014/main" id="{A7021160-DF6C-1524-3A03-BB9BCB93593F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김우진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>
            <a:extLst>
              <a:ext uri="{FF2B5EF4-FFF2-40B4-BE49-F238E27FC236}">
                <a16:creationId xmlns:a16="http://schemas.microsoft.com/office/drawing/2014/main" id="{FF06D8B0-5ADC-8592-F974-1C75453ECEF8}"/>
              </a:ext>
            </a:extLst>
          </p:cNvPr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김우진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>
            <a:extLst>
              <a:ext uri="{FF2B5EF4-FFF2-40B4-BE49-F238E27FC236}">
                <a16:creationId xmlns:a16="http://schemas.microsoft.com/office/drawing/2014/main" id="{92BDF43B-ADC3-48F0-CB39-7B975A19ED0F}"/>
              </a:ext>
            </a:extLst>
          </p:cNvPr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9E7E736-6EFE-D180-D469-EABB6DE04BC4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A9CEC-DACF-D36B-C7E9-038129962ABB}"/>
              </a:ext>
            </a:extLst>
          </p:cNvPr>
          <p:cNvSpPr txBox="1"/>
          <p:nvPr/>
        </p:nvSpPr>
        <p:spPr>
          <a:xfrm>
            <a:off x="5936531" y="3833620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CE0FE5-5D97-9B20-B9E9-A14C8B98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80" y="1569720"/>
            <a:ext cx="2915973" cy="22684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8A747-8E1A-A2A3-448A-BC4E48E04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70" y="3998359"/>
            <a:ext cx="5512014" cy="225129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EA94901-881C-0980-EEB0-B553AEF52C1E}"/>
              </a:ext>
            </a:extLst>
          </p:cNvPr>
          <p:cNvSpPr/>
          <p:nvPr/>
        </p:nvSpPr>
        <p:spPr bwMode="gray">
          <a:xfrm>
            <a:off x="6232955" y="3981180"/>
            <a:ext cx="795834" cy="19400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AF024F8-1C6F-FAE2-621F-D3390E8FC8E9}"/>
              </a:ext>
            </a:extLst>
          </p:cNvPr>
          <p:cNvSpPr/>
          <p:nvPr/>
        </p:nvSpPr>
        <p:spPr bwMode="gray">
          <a:xfrm>
            <a:off x="8956529" y="1805940"/>
            <a:ext cx="138649" cy="1503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9FAD43-7647-0CB3-B85D-D22D740B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704" y="1552707"/>
            <a:ext cx="2735370" cy="2280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5C14F-B1CB-960A-AAC0-BC6BFC03E3D4}"/>
              </a:ext>
            </a:extLst>
          </p:cNvPr>
          <p:cNvSpPr txBox="1"/>
          <p:nvPr/>
        </p:nvSpPr>
        <p:spPr>
          <a:xfrm>
            <a:off x="8615281" y="1586408"/>
            <a:ext cx="422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altLang="ko-KR" sz="2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altLang="ko-KR" sz="2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25030A2-0ABF-8810-950C-702882BC879E}"/>
              </a:ext>
            </a:extLst>
          </p:cNvPr>
          <p:cNvSpPr/>
          <p:nvPr/>
        </p:nvSpPr>
        <p:spPr bwMode="gray">
          <a:xfrm>
            <a:off x="11760609" y="1655602"/>
            <a:ext cx="138649" cy="1503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28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38125" y="21758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부분반제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부분 반제 처리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및 </a:t>
            </a:r>
            <a:r>
              <a:rPr lang="ko-KR" altLang="en-US" sz="1500" dirty="0">
                <a:solidFill>
                  <a:schemeClr val="dk1"/>
                </a:solidFill>
              </a:rPr>
              <a:t>반제 상태 조회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전표 정보 입력으로 미결 전표 조회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반제 상태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아이콘</a:t>
            </a:r>
            <a:r>
              <a:rPr lang="en-US" altLang="ko-KR" sz="1500" dirty="0">
                <a:solidFill>
                  <a:schemeClr val="dk1"/>
                </a:solidFill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</a:rPr>
              <a:t>미결 금액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반제 금액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잔액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전표 헤더 정보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전표 라인아이템 조회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반제 전표 입력 버튼으로 반제 전표 생성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헤더 전표 입력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계좌 내역 버튼으로 계좌 내역 조회 및 금액</a:t>
            </a:r>
            <a:r>
              <a:rPr lang="en-US" altLang="ko-KR" sz="1500" dirty="0">
                <a:solidFill>
                  <a:schemeClr val="dk1"/>
                </a:solidFill>
              </a:rPr>
              <a:t>, BP, </a:t>
            </a:r>
            <a:r>
              <a:rPr lang="ko-KR" altLang="en-US" sz="1500" dirty="0">
                <a:solidFill>
                  <a:schemeClr val="dk1"/>
                </a:solidFill>
              </a:rPr>
              <a:t>텍스트 자동 입력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항목 저장 버튼으로 아이템 생성 </a:t>
            </a:r>
            <a:r>
              <a:rPr lang="en-US" altLang="ko-KR" sz="1500" dirty="0">
                <a:solidFill>
                  <a:schemeClr val="dk1"/>
                </a:solidFill>
              </a:rPr>
              <a:t>– </a:t>
            </a:r>
            <a:r>
              <a:rPr lang="ko-KR" altLang="en-US" sz="1500" dirty="0">
                <a:solidFill>
                  <a:schemeClr val="dk1"/>
                </a:solidFill>
              </a:rPr>
              <a:t>차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대변 금액이 동일하다면 아이콘 표시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초록</a:t>
            </a:r>
            <a:r>
              <a:rPr lang="en-US" altLang="ko-KR" sz="1500" dirty="0">
                <a:solidFill>
                  <a:schemeClr val="dk1"/>
                </a:solidFill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</a:rPr>
              <a:t>동일하지 않다면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빨강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반제 전표 생성 시 생성 전표 하단 </a:t>
            </a:r>
            <a:r>
              <a:rPr lang="en-US" altLang="ko-KR" sz="1500" dirty="0">
                <a:solidFill>
                  <a:schemeClr val="dk1"/>
                </a:solidFill>
              </a:rPr>
              <a:t>ALV </a:t>
            </a:r>
            <a:r>
              <a:rPr lang="ko-KR" altLang="en-US" sz="1500" dirty="0">
                <a:solidFill>
                  <a:schemeClr val="dk1"/>
                </a:solidFill>
              </a:rPr>
              <a:t>맨 위로 생성 및 색 표시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ALV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필터 버튼을 통해 전표 상태 별 분류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전표번호 핫스팟 클릭으로 아래 </a:t>
            </a: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에 라인아이템 조회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전표 헤더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(ZC102FIT0009)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미결 전표 아이템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(ZC102FIT0010)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반제 전표 아이템 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(ZC102FIT0016)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ZC102FIR0019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27A37-A5DD-F294-22F4-6F808CAB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63" y="1476537"/>
            <a:ext cx="1587537" cy="878815"/>
          </a:xfrm>
          <a:prstGeom prst="rect">
            <a:avLst/>
          </a:prstGeom>
        </p:spPr>
      </p:pic>
      <p:sp>
        <p:nvSpPr>
          <p:cNvPr id="288" name="Google Shape;288;p6">
            <a:extLst>
              <a:ext uri="{FF2B5EF4-FFF2-40B4-BE49-F238E27FC236}">
                <a16:creationId xmlns:a16="http://schemas.microsoft.com/office/drawing/2014/main" id="{E12FDA46-3CBC-A3E5-EE23-B65CA0A760B8}"/>
              </a:ext>
            </a:extLst>
          </p:cNvPr>
          <p:cNvSpPr/>
          <p:nvPr/>
        </p:nvSpPr>
        <p:spPr>
          <a:xfrm>
            <a:off x="7438484" y="2166558"/>
            <a:ext cx="201387" cy="1194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61767F-DFBA-3E62-D4BE-4DD73F07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63" y="2530368"/>
            <a:ext cx="4354749" cy="2261149"/>
          </a:xfrm>
          <a:prstGeom prst="rect">
            <a:avLst/>
          </a:prstGeom>
        </p:spPr>
      </p:pic>
      <p:cxnSp>
        <p:nvCxnSpPr>
          <p:cNvPr id="287" name="Google Shape;287;p6">
            <a:extLst>
              <a:ext uri="{FF2B5EF4-FFF2-40B4-BE49-F238E27FC236}">
                <a16:creationId xmlns:a16="http://schemas.microsoft.com/office/drawing/2014/main" id="{3AB4D371-4B47-A543-BF60-0B0BC67B35B3}"/>
              </a:ext>
            </a:extLst>
          </p:cNvPr>
          <p:cNvCxnSpPr>
            <a:cxnSpLocks/>
            <a:stCxn id="288" idx="2"/>
            <a:endCxn id="11" idx="0"/>
          </p:cNvCxnSpPr>
          <p:nvPr/>
        </p:nvCxnSpPr>
        <p:spPr>
          <a:xfrm rot="16200000" flipH="1">
            <a:off x="7827674" y="1997504"/>
            <a:ext cx="244368" cy="8213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7AB30D-3391-08E6-09F0-33AA6170B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160" y="3076368"/>
            <a:ext cx="2998049" cy="2261149"/>
          </a:xfrm>
          <a:prstGeom prst="rect">
            <a:avLst/>
          </a:prstGeom>
        </p:spPr>
      </p:pic>
      <p:sp>
        <p:nvSpPr>
          <p:cNvPr id="12" name="Google Shape;288;p6">
            <a:extLst>
              <a:ext uri="{FF2B5EF4-FFF2-40B4-BE49-F238E27FC236}">
                <a16:creationId xmlns:a16="http://schemas.microsoft.com/office/drawing/2014/main" id="{DB0CE33A-B857-F7EA-65AA-A604AA96BE56}"/>
              </a:ext>
            </a:extLst>
          </p:cNvPr>
          <p:cNvSpPr/>
          <p:nvPr/>
        </p:nvSpPr>
        <p:spPr>
          <a:xfrm>
            <a:off x="6466549" y="2623356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87;p6">
            <a:extLst>
              <a:ext uri="{FF2B5EF4-FFF2-40B4-BE49-F238E27FC236}">
                <a16:creationId xmlns:a16="http://schemas.microsoft.com/office/drawing/2014/main" id="{A43CB463-A39B-FEC1-4022-B59737B075C7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8273036" y="1061219"/>
            <a:ext cx="347712" cy="368258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0C96E0C6-17EA-F5B1-5F5E-C8DA20F59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578" y="4444238"/>
            <a:ext cx="2127292" cy="1862230"/>
          </a:xfrm>
          <a:prstGeom prst="rect">
            <a:avLst/>
          </a:prstGeom>
        </p:spPr>
      </p:pic>
      <p:sp>
        <p:nvSpPr>
          <p:cNvPr id="33" name="Google Shape;288;p6">
            <a:extLst>
              <a:ext uri="{FF2B5EF4-FFF2-40B4-BE49-F238E27FC236}">
                <a16:creationId xmlns:a16="http://schemas.microsoft.com/office/drawing/2014/main" id="{98284A3D-46B5-A6ED-E997-3311F39E41C0}"/>
              </a:ext>
            </a:extLst>
          </p:cNvPr>
          <p:cNvSpPr/>
          <p:nvPr/>
        </p:nvSpPr>
        <p:spPr>
          <a:xfrm>
            <a:off x="10626564" y="3974493"/>
            <a:ext cx="343441" cy="1208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287;p6">
            <a:extLst>
              <a:ext uri="{FF2B5EF4-FFF2-40B4-BE49-F238E27FC236}">
                <a16:creationId xmlns:a16="http://schemas.microsoft.com/office/drawing/2014/main" id="{B6D6FD28-A499-22F8-2927-EE2D44308878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8839810" y="2485763"/>
            <a:ext cx="348890" cy="356806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338FA042-546B-1F38-ABF9-4774BDB02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499" y="5282579"/>
            <a:ext cx="3419456" cy="1367367"/>
          </a:xfrm>
          <a:prstGeom prst="rect">
            <a:avLst/>
          </a:prstGeom>
        </p:spPr>
      </p:pic>
      <p:sp>
        <p:nvSpPr>
          <p:cNvPr id="47" name="Google Shape;288;p6">
            <a:extLst>
              <a:ext uri="{FF2B5EF4-FFF2-40B4-BE49-F238E27FC236}">
                <a16:creationId xmlns:a16="http://schemas.microsoft.com/office/drawing/2014/main" id="{924277F0-292D-6710-E88D-33E516A9555E}"/>
              </a:ext>
            </a:extLst>
          </p:cNvPr>
          <p:cNvSpPr/>
          <p:nvPr/>
        </p:nvSpPr>
        <p:spPr>
          <a:xfrm>
            <a:off x="10999964" y="3972027"/>
            <a:ext cx="325870" cy="1208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287;p6">
            <a:extLst>
              <a:ext uri="{FF2B5EF4-FFF2-40B4-BE49-F238E27FC236}">
                <a16:creationId xmlns:a16="http://schemas.microsoft.com/office/drawing/2014/main" id="{4B47B6E2-C229-20C7-3367-B98E7251CAE8}"/>
              </a:ext>
            </a:extLst>
          </p:cNvPr>
          <p:cNvCxnSpPr>
            <a:cxnSpLocks/>
            <a:stCxn id="47" idx="2"/>
            <a:endCxn id="45" idx="0"/>
          </p:cNvCxnSpPr>
          <p:nvPr/>
        </p:nvCxnSpPr>
        <p:spPr>
          <a:xfrm rot="5400000">
            <a:off x="9036715" y="3156395"/>
            <a:ext cx="1189696" cy="306267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3489110A-332B-D70E-D11E-489DFCA24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408" y="5769663"/>
            <a:ext cx="3890794" cy="752102"/>
          </a:xfrm>
          <a:prstGeom prst="rect">
            <a:avLst/>
          </a:prstGeom>
        </p:spPr>
      </p:pic>
      <p:sp>
        <p:nvSpPr>
          <p:cNvPr id="265" name="Google Shape;288;p6">
            <a:extLst>
              <a:ext uri="{FF2B5EF4-FFF2-40B4-BE49-F238E27FC236}">
                <a16:creationId xmlns:a16="http://schemas.microsoft.com/office/drawing/2014/main" id="{AD4B38FE-A3F7-3415-83A6-29CB2B2A7FA8}"/>
              </a:ext>
            </a:extLst>
          </p:cNvPr>
          <p:cNvSpPr/>
          <p:nvPr/>
        </p:nvSpPr>
        <p:spPr>
          <a:xfrm>
            <a:off x="11472840" y="5219687"/>
            <a:ext cx="220685" cy="1178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87;p6">
            <a:extLst>
              <a:ext uri="{FF2B5EF4-FFF2-40B4-BE49-F238E27FC236}">
                <a16:creationId xmlns:a16="http://schemas.microsoft.com/office/drawing/2014/main" id="{B82AD4A4-0FE9-F16F-6D92-7710EAD89004}"/>
              </a:ext>
            </a:extLst>
          </p:cNvPr>
          <p:cNvCxnSpPr>
            <a:cxnSpLocks/>
            <a:stCxn id="265" idx="1"/>
            <a:endCxn id="60" idx="0"/>
          </p:cNvCxnSpPr>
          <p:nvPr/>
        </p:nvCxnSpPr>
        <p:spPr>
          <a:xfrm rot="10800000" flipV="1">
            <a:off x="9908806" y="5278601"/>
            <a:ext cx="1564035" cy="491061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BF44DE-1C9D-5700-232C-0D5B42FEED51}"/>
              </a:ext>
            </a:extLst>
          </p:cNvPr>
          <p:cNvSpPr txBox="1"/>
          <p:nvPr/>
        </p:nvSpPr>
        <p:spPr>
          <a:xfrm>
            <a:off x="7582510" y="1885194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B2A8F-C32F-B83B-EFB5-3692CAC71A47}"/>
              </a:ext>
            </a:extLst>
          </p:cNvPr>
          <p:cNvSpPr txBox="1"/>
          <p:nvPr/>
        </p:nvSpPr>
        <p:spPr>
          <a:xfrm>
            <a:off x="6338246" y="2344626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C9313-AC20-19F5-4703-312767015D43}"/>
              </a:ext>
            </a:extLst>
          </p:cNvPr>
          <p:cNvSpPr txBox="1"/>
          <p:nvPr/>
        </p:nvSpPr>
        <p:spPr>
          <a:xfrm>
            <a:off x="10798284" y="3698220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DAE3F-08C2-0EDE-026F-1313EC9FBC29}"/>
              </a:ext>
            </a:extLst>
          </p:cNvPr>
          <p:cNvSpPr txBox="1"/>
          <p:nvPr/>
        </p:nvSpPr>
        <p:spPr>
          <a:xfrm>
            <a:off x="8249092" y="5030559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5FB72-7E82-B9B1-9F80-C08235030E73}"/>
              </a:ext>
            </a:extLst>
          </p:cNvPr>
          <p:cNvSpPr txBox="1"/>
          <p:nvPr/>
        </p:nvSpPr>
        <p:spPr>
          <a:xfrm>
            <a:off x="11252077" y="5038305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888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A145810-FC28-B7FD-2C20-9CDFAB84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49727A5A-678D-3ABB-FC3F-2CE5EBBD90D7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AB96518F-1D93-3FB6-C8E7-FDBA87BB786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D5DA5F8F-910D-EF71-078A-E77E8201CE57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ABC265EE-502C-D627-C345-5C48331C4BD4}"/>
              </a:ext>
            </a:extLst>
          </p:cNvPr>
          <p:cNvSpPr txBox="1"/>
          <p:nvPr/>
        </p:nvSpPr>
        <p:spPr>
          <a:xfrm>
            <a:off x="151305" y="103825"/>
            <a:ext cx="434035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손익계산서</a:t>
            </a:r>
            <a:r>
              <a:rPr lang="en-US" altLang="ko-KR" sz="2000" dirty="0">
                <a:solidFill>
                  <a:schemeClr val="lt1"/>
                </a:solidFill>
              </a:rPr>
              <a:t>(P/L)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F4D5FDD7-D6A9-D7D4-BCAB-921D821DD4C8}"/>
              </a:ext>
            </a:extLst>
          </p:cNvPr>
          <p:cNvSpPr/>
          <p:nvPr/>
        </p:nvSpPr>
        <p:spPr>
          <a:xfrm>
            <a:off x="276669" y="1344783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손익계산서 조회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회계연도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전기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별 손익계산서 조회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회계연도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전기 기간 선택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출력 형식</a:t>
            </a:r>
            <a:r>
              <a:rPr lang="en-US" altLang="ko-KR" sz="1500" dirty="0">
                <a:solidFill>
                  <a:schemeClr val="dk1"/>
                </a:solidFill>
              </a:rPr>
              <a:t>(ALV Tree, ALV Grid) </a:t>
            </a:r>
            <a:r>
              <a:rPr lang="ko-KR" altLang="en-US" sz="1500" dirty="0">
                <a:solidFill>
                  <a:schemeClr val="dk1"/>
                </a:solidFill>
              </a:rPr>
              <a:t>선택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Grid</a:t>
            </a:r>
            <a:r>
              <a:rPr lang="ko-KR" altLang="en-US" sz="1500" dirty="0">
                <a:solidFill>
                  <a:schemeClr val="dk1"/>
                </a:solidFill>
              </a:rPr>
              <a:t> 출력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계정 별 총 금액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비교 금액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전기</a:t>
            </a:r>
            <a:r>
              <a:rPr lang="en-US" altLang="ko-KR" sz="1500" dirty="0">
                <a:solidFill>
                  <a:schemeClr val="dk1"/>
                </a:solidFill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</a:rPr>
              <a:t>차액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백분율 출력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비용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수익 별 총합 계산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계정 별 총 금액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비교 금액 차트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월 별 비용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수익 비교 차트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Tree</a:t>
            </a:r>
            <a:r>
              <a:rPr lang="ko-KR" altLang="en-US" sz="1500" dirty="0">
                <a:solidFill>
                  <a:schemeClr val="dk1"/>
                </a:solidFill>
              </a:rPr>
              <a:t> 출력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계정 별 총 금액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당기</a:t>
            </a:r>
            <a:r>
              <a:rPr lang="en-US" altLang="ko-KR" sz="1500" dirty="0">
                <a:solidFill>
                  <a:schemeClr val="dk1"/>
                </a:solidFill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</a:rPr>
              <a:t>비교 금액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전기</a:t>
            </a:r>
            <a:r>
              <a:rPr lang="en-US" altLang="ko-KR" sz="1500" dirty="0">
                <a:solidFill>
                  <a:schemeClr val="dk1"/>
                </a:solidFill>
              </a:rPr>
              <a:t>), </a:t>
            </a:r>
            <a:r>
              <a:rPr lang="ko-KR" altLang="en-US" sz="1500" dirty="0">
                <a:solidFill>
                  <a:schemeClr val="dk1"/>
                </a:solidFill>
              </a:rPr>
              <a:t>차액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백분율 출력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당기 이익금 출력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PDF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다운로드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</a:rPr>
              <a:t>  -</a:t>
            </a:r>
            <a:r>
              <a:rPr lang="ko-KR" altLang="en-US" sz="1500" dirty="0">
                <a:solidFill>
                  <a:schemeClr val="dk1"/>
                </a:solidFill>
              </a:rPr>
              <a:t> 계정 마스터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(ZC102FIT0002)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계정 별 금액 누계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</a:t>
            </a:r>
            <a:r>
              <a:rPr lang="en-US" altLang="ko-KR" sz="1500" dirty="0">
                <a:solidFill>
                  <a:schemeClr val="dk1"/>
                </a:solidFill>
              </a:rPr>
              <a:t>(ZVFAGLFLEXTC102)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D9FF5DC6-0B90-E8E0-D210-18ACF9B5C32C}"/>
              </a:ext>
            </a:extLst>
          </p:cNvPr>
          <p:cNvSpPr/>
          <p:nvPr/>
        </p:nvSpPr>
        <p:spPr>
          <a:xfrm>
            <a:off x="6138861" y="1406805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484A450-333E-FC44-464E-91325FD469BC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2514CEE0-BBCA-41ED-3644-285613D32A08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6080281C-9E37-85E3-1B7D-5EB731F89636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3465AB4-4EC4-FA34-A0BC-895CE10029F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2D3FB87F-682D-8986-3606-E2361EC08DE6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E24F69B1-DFF8-6F8B-E868-5285E3B65111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ZC102FIR0023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986DB9FE-573C-B1EF-CC21-E7CEEE42DB7A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35802975-29F1-8729-36BC-67A9613A7DD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9309C8AE-8499-6379-27B0-3E1B31778A7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7E71A2B9-DBFD-856C-ED30-7874ADCFE927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81775F-7654-2615-C676-94C436C4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30" y="1509620"/>
            <a:ext cx="4261441" cy="13094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C25172-0E49-0A9A-9911-8DE30AE23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9" y="3979964"/>
            <a:ext cx="3814855" cy="18611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9A97F2-A6DA-40F0-8EF6-FA7724ED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274" y="4487003"/>
            <a:ext cx="2042565" cy="2107571"/>
          </a:xfrm>
          <a:prstGeom prst="rect">
            <a:avLst/>
          </a:prstGeom>
        </p:spPr>
      </p:pic>
      <p:sp>
        <p:nvSpPr>
          <p:cNvPr id="12" name="Google Shape;288;p6">
            <a:extLst>
              <a:ext uri="{FF2B5EF4-FFF2-40B4-BE49-F238E27FC236}">
                <a16:creationId xmlns:a16="http://schemas.microsoft.com/office/drawing/2014/main" id="{0B319D14-3385-0CA2-F23C-798867FB268E}"/>
              </a:ext>
            </a:extLst>
          </p:cNvPr>
          <p:cNvSpPr/>
          <p:nvPr/>
        </p:nvSpPr>
        <p:spPr>
          <a:xfrm>
            <a:off x="6309591" y="2470730"/>
            <a:ext cx="328965" cy="1031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87;p6">
            <a:extLst>
              <a:ext uri="{FF2B5EF4-FFF2-40B4-BE49-F238E27FC236}">
                <a16:creationId xmlns:a16="http://schemas.microsoft.com/office/drawing/2014/main" id="{A7340259-BB63-A64D-B254-88F29C35C3F9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6638556" y="2522320"/>
            <a:ext cx="1717294" cy="77715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288;p6">
            <a:extLst>
              <a:ext uri="{FF2B5EF4-FFF2-40B4-BE49-F238E27FC236}">
                <a16:creationId xmlns:a16="http://schemas.microsoft.com/office/drawing/2014/main" id="{E5173CFD-4753-C546-425B-2B12FFAAAC6B}"/>
              </a:ext>
            </a:extLst>
          </p:cNvPr>
          <p:cNvSpPr/>
          <p:nvPr/>
        </p:nvSpPr>
        <p:spPr>
          <a:xfrm>
            <a:off x="6086080" y="4035201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>
            <a:extLst>
              <a:ext uri="{FF2B5EF4-FFF2-40B4-BE49-F238E27FC236}">
                <a16:creationId xmlns:a16="http://schemas.microsoft.com/office/drawing/2014/main" id="{E176E1F0-7FBC-3330-A307-C5B884C80461}"/>
              </a:ext>
            </a:extLst>
          </p:cNvPr>
          <p:cNvSpPr/>
          <p:nvPr/>
        </p:nvSpPr>
        <p:spPr>
          <a:xfrm>
            <a:off x="6309591" y="2570051"/>
            <a:ext cx="328965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6">
            <a:extLst>
              <a:ext uri="{FF2B5EF4-FFF2-40B4-BE49-F238E27FC236}">
                <a16:creationId xmlns:a16="http://schemas.microsoft.com/office/drawing/2014/main" id="{2E8A983B-8EA4-917E-1EE1-71907DC2C2CA}"/>
              </a:ext>
            </a:extLst>
          </p:cNvPr>
          <p:cNvCxnSpPr>
            <a:cxnSpLocks/>
            <a:stCxn id="288" idx="3"/>
            <a:endCxn id="17" idx="1"/>
          </p:cNvCxnSpPr>
          <p:nvPr/>
        </p:nvCxnSpPr>
        <p:spPr>
          <a:xfrm flipH="1">
            <a:off x="6087049" y="2622701"/>
            <a:ext cx="551507" cy="2287863"/>
          </a:xfrm>
          <a:prstGeom prst="bentConnector5">
            <a:avLst>
              <a:gd name="adj1" fmla="val -41450"/>
              <a:gd name="adj2" fmla="val 30813"/>
              <a:gd name="adj3" fmla="val 14145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1DBE45B-4210-FD2C-8E66-135D338B5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850" y="2466317"/>
            <a:ext cx="3462016" cy="1666310"/>
          </a:xfrm>
          <a:prstGeom prst="rect">
            <a:avLst/>
          </a:prstGeom>
        </p:spPr>
      </p:pic>
      <p:cxnSp>
        <p:nvCxnSpPr>
          <p:cNvPr id="30" name="Google Shape;287;p6">
            <a:extLst>
              <a:ext uri="{FF2B5EF4-FFF2-40B4-BE49-F238E27FC236}">
                <a16:creationId xmlns:a16="http://schemas.microsoft.com/office/drawing/2014/main" id="{C9BF629C-9E78-AEA0-483F-871E71AAFEDA}"/>
              </a:ext>
            </a:extLst>
          </p:cNvPr>
          <p:cNvCxnSpPr>
            <a:cxnSpLocks/>
            <a:stCxn id="29" idx="3"/>
            <a:endCxn id="19" idx="0"/>
          </p:cNvCxnSpPr>
          <p:nvPr/>
        </p:nvCxnSpPr>
        <p:spPr>
          <a:xfrm>
            <a:off x="6364180" y="4087851"/>
            <a:ext cx="2743377" cy="399152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137C34-6542-BFA6-8E80-EDE68F9852D1}"/>
              </a:ext>
            </a:extLst>
          </p:cNvPr>
          <p:cNvSpPr txBox="1"/>
          <p:nvPr/>
        </p:nvSpPr>
        <p:spPr>
          <a:xfrm>
            <a:off x="6118132" y="2239108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9383E-E6BA-2458-7749-92C6D08FCAC2}"/>
              </a:ext>
            </a:extLst>
          </p:cNvPr>
          <p:cNvSpPr txBox="1"/>
          <p:nvPr/>
        </p:nvSpPr>
        <p:spPr>
          <a:xfrm>
            <a:off x="6115991" y="2543296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708ED-DFDE-02F9-2FBE-81A9F494CC67}"/>
              </a:ext>
            </a:extLst>
          </p:cNvPr>
          <p:cNvSpPr txBox="1"/>
          <p:nvPr/>
        </p:nvSpPr>
        <p:spPr>
          <a:xfrm>
            <a:off x="6332592" y="3699243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12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7A45BFDC-AB3C-AEC5-0E2F-F1E78664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4869B2DD-701A-4B81-3126-904A5B37BB87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31D0DBCE-E0CE-76E8-61A7-38D242D0C700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B9E5FB6C-19DB-E734-E37C-F435F3035BF9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9A12D64B-79F3-E8CA-2E70-F8F7367D926D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미결전표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F037289F-72C1-D356-D783-667EB4F36890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미결 전표 리스트 조회 및 상태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(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반제 중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or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미결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조회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위쪽에 검색 조건을 통해 전표 검색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매입채무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매출채권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회계 전표번호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전표 전기일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상태 아이콘을 통해 전표 상태 및 건수 확인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빨강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미결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노랑 </a:t>
            </a: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부분 반제 중인 전표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에서 전표 헤더와 라인 아이템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ALV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필터 버튼을 통해 전표 상태 별 분류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전표번호 핫스팟 클릭으로 아래 </a:t>
            </a: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에 라인아이템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행 선택 후 수동 반제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부분 반제 버튼을 통해 각 전표 별 반제 프로그램 호출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전표 헤더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(ZC102FIT0009)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미결 전표 아이템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(ZC102FIT0010)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반제 전표 아이템 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(ZC102FIT0016)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2291336F-E48B-04CD-A65C-11C5165D0052}"/>
              </a:ext>
            </a:extLst>
          </p:cNvPr>
          <p:cNvSpPr/>
          <p:nvPr/>
        </p:nvSpPr>
        <p:spPr>
          <a:xfrm>
            <a:off x="6114242" y="1379341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2843A47B-3D64-B4A8-7A9F-840393E0F67F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7676098A-490B-013A-F079-8A8D7AE390A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A8DA63F9-E4E0-8AEB-D671-FE5F96798687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424D25FF-E714-509A-2BE6-46ADD7891012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41D6EE9B-B8A7-0816-09D8-98CCD50F9E8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1F927997-51E2-2BA6-30D2-6FAC93730CC7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ZC102FIR0008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F342B063-6961-5F5C-C278-1B34210C2A36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905EC685-D051-11B4-581C-6851659FA7E6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ECB13E84-3D74-F043-DAD1-0EB216BC437D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C3FF41-4582-73F1-EF45-697DCC344E87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41172-D33E-00C5-2CB0-5D282EDA06CD}"/>
              </a:ext>
            </a:extLst>
          </p:cNvPr>
          <p:cNvSpPr txBox="1"/>
          <p:nvPr/>
        </p:nvSpPr>
        <p:spPr>
          <a:xfrm>
            <a:off x="7287423" y="2193347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262B90-CBAB-982A-D5E1-5698D27A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59" y="1447078"/>
            <a:ext cx="5273429" cy="2756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3A081-8F82-1AA9-4B29-DF01ABE65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28" y="4408079"/>
            <a:ext cx="2075276" cy="2110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A191D5-5967-C5E2-98AB-313E224C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645" y="3843402"/>
            <a:ext cx="4795885" cy="564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B22278-8C1B-5BC7-AB05-7285222D6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737" y="4414808"/>
            <a:ext cx="2032776" cy="2055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A1776D-DA8B-DAB1-8BCD-F4ACC3493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312" y="2214515"/>
            <a:ext cx="479324" cy="656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BBE56-83A7-9435-AD42-972BFBCF6A2F}"/>
              </a:ext>
            </a:extLst>
          </p:cNvPr>
          <p:cNvSpPr txBox="1"/>
          <p:nvPr/>
        </p:nvSpPr>
        <p:spPr>
          <a:xfrm>
            <a:off x="6618463" y="2678068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15" name="Google Shape;288;p6">
            <a:extLst>
              <a:ext uri="{FF2B5EF4-FFF2-40B4-BE49-F238E27FC236}">
                <a16:creationId xmlns:a16="http://schemas.microsoft.com/office/drawing/2014/main" id="{31AA6DB4-B767-C7FE-61A6-EA3E38C77F7C}"/>
              </a:ext>
            </a:extLst>
          </p:cNvPr>
          <p:cNvSpPr/>
          <p:nvPr/>
        </p:nvSpPr>
        <p:spPr>
          <a:xfrm>
            <a:off x="6449455" y="2976497"/>
            <a:ext cx="275196" cy="7150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87;p6">
            <a:extLst>
              <a:ext uri="{FF2B5EF4-FFF2-40B4-BE49-F238E27FC236}">
                <a16:creationId xmlns:a16="http://schemas.microsoft.com/office/drawing/2014/main" id="{72C082B9-07AE-69E4-ED51-5E84D51721A0}"/>
              </a:ext>
            </a:extLst>
          </p:cNvPr>
          <p:cNvCxnSpPr>
            <a:cxnSpLocks/>
            <a:stCxn id="15" idx="3"/>
            <a:endCxn id="5" idx="0"/>
          </p:cNvCxnSpPr>
          <p:nvPr/>
        </p:nvCxnSpPr>
        <p:spPr>
          <a:xfrm>
            <a:off x="6724651" y="3012249"/>
            <a:ext cx="2720937" cy="831153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288;p6">
            <a:extLst>
              <a:ext uri="{FF2B5EF4-FFF2-40B4-BE49-F238E27FC236}">
                <a16:creationId xmlns:a16="http://schemas.microsoft.com/office/drawing/2014/main" id="{F908C139-2755-203C-8E92-D83F26EA846B}"/>
              </a:ext>
            </a:extLst>
          </p:cNvPr>
          <p:cNvSpPr/>
          <p:nvPr/>
        </p:nvSpPr>
        <p:spPr>
          <a:xfrm>
            <a:off x="7289564" y="2688647"/>
            <a:ext cx="244711" cy="11946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87;p6">
            <a:extLst>
              <a:ext uri="{FF2B5EF4-FFF2-40B4-BE49-F238E27FC236}">
                <a16:creationId xmlns:a16="http://schemas.microsoft.com/office/drawing/2014/main" id="{2CC56B5D-A1CD-9CF0-4988-62B650FFE2EA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 flipV="1">
            <a:off x="7534275" y="2542819"/>
            <a:ext cx="638037" cy="20555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F49F05-CAC9-4CB7-EC57-40098CF68DFC}"/>
              </a:ext>
            </a:extLst>
          </p:cNvPr>
          <p:cNvSpPr txBox="1"/>
          <p:nvPr/>
        </p:nvSpPr>
        <p:spPr>
          <a:xfrm>
            <a:off x="7452976" y="2433750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25" name="Google Shape;288;p6">
            <a:extLst>
              <a:ext uri="{FF2B5EF4-FFF2-40B4-BE49-F238E27FC236}">
                <a16:creationId xmlns:a16="http://schemas.microsoft.com/office/drawing/2014/main" id="{BAFB8DEA-888D-81E9-7FCE-810CA2D347F8}"/>
              </a:ext>
            </a:extLst>
          </p:cNvPr>
          <p:cNvSpPr/>
          <p:nvPr/>
        </p:nvSpPr>
        <p:spPr>
          <a:xfrm>
            <a:off x="7052083" y="1869746"/>
            <a:ext cx="328965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87;p6">
            <a:extLst>
              <a:ext uri="{FF2B5EF4-FFF2-40B4-BE49-F238E27FC236}">
                <a16:creationId xmlns:a16="http://schemas.microsoft.com/office/drawing/2014/main" id="{F35EE572-C222-1863-E15F-CFCF5BFBE4F3}"/>
              </a:ext>
            </a:extLst>
          </p:cNvPr>
          <p:cNvCxnSpPr>
            <a:cxnSpLocks/>
            <a:stCxn id="25" idx="1"/>
            <a:endCxn id="7" idx="1"/>
          </p:cNvCxnSpPr>
          <p:nvPr/>
        </p:nvCxnSpPr>
        <p:spPr>
          <a:xfrm rot="10800000" flipV="1">
            <a:off x="6178929" y="1922396"/>
            <a:ext cx="873155" cy="3540752"/>
          </a:xfrm>
          <a:prstGeom prst="bentConnector3">
            <a:avLst>
              <a:gd name="adj1" fmla="val 126181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288;p6">
            <a:extLst>
              <a:ext uri="{FF2B5EF4-FFF2-40B4-BE49-F238E27FC236}">
                <a16:creationId xmlns:a16="http://schemas.microsoft.com/office/drawing/2014/main" id="{B3CA14DD-15AC-00E6-479F-AB07B0582E7C}"/>
              </a:ext>
            </a:extLst>
          </p:cNvPr>
          <p:cNvSpPr/>
          <p:nvPr/>
        </p:nvSpPr>
        <p:spPr>
          <a:xfrm>
            <a:off x="7524328" y="1862499"/>
            <a:ext cx="328965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287;p6">
            <a:extLst>
              <a:ext uri="{FF2B5EF4-FFF2-40B4-BE49-F238E27FC236}">
                <a16:creationId xmlns:a16="http://schemas.microsoft.com/office/drawing/2014/main" id="{64D1A0A4-0BDF-05D1-F288-85480037ABD8}"/>
              </a:ext>
            </a:extLst>
          </p:cNvPr>
          <p:cNvCxnSpPr>
            <a:cxnSpLocks/>
            <a:stCxn id="31" idx="3"/>
            <a:endCxn id="9" idx="3"/>
          </p:cNvCxnSpPr>
          <p:nvPr/>
        </p:nvCxnSpPr>
        <p:spPr>
          <a:xfrm>
            <a:off x="7853293" y="1915149"/>
            <a:ext cx="2662220" cy="3527161"/>
          </a:xfrm>
          <a:prstGeom prst="bentConnector3">
            <a:avLst>
              <a:gd name="adj1" fmla="val 10858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492520-9080-F0C4-E675-75E166ADF440}"/>
              </a:ext>
            </a:extLst>
          </p:cNvPr>
          <p:cNvSpPr txBox="1"/>
          <p:nvPr/>
        </p:nvSpPr>
        <p:spPr>
          <a:xfrm>
            <a:off x="6949569" y="1634682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E16A5B-5DB6-0056-5782-7F21D2994048}"/>
              </a:ext>
            </a:extLst>
          </p:cNvPr>
          <p:cNvSpPr txBox="1"/>
          <p:nvPr/>
        </p:nvSpPr>
        <p:spPr>
          <a:xfrm>
            <a:off x="7423955" y="1614849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8607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b="0" i="0" u="none" strike="noStrike" cap="none" dirty="0" err="1">
                <a:solidFill>
                  <a:schemeClr val="dk1"/>
                </a:solidFill>
                <a:sym typeface="Arial"/>
              </a:rPr>
              <a:t>Description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latin typeface="Arial" panose="020B0604020202020204" pitchFamily="34" charset="0"/>
              </a:rPr>
              <a:t>FI </a:t>
            </a:r>
            <a:r>
              <a:rPr lang="ko-KR" altLang="en-US" dirty="0" smtClean="0">
                <a:latin typeface="Arial" panose="020B0604020202020204" pitchFamily="34" charset="0"/>
              </a:rPr>
              <a:t>전표 조회 프로그램</a:t>
            </a:r>
            <a:endParaRPr lang="ko-KR" altLang="en-US" b="0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  </a:t>
            </a:r>
            <a:r>
              <a:rPr lang="en-US" altLang="ko-KR" dirty="0" smtClean="0">
                <a:latin typeface="Arial" panose="020B0604020202020204" pitchFamily="34" charset="0"/>
              </a:rPr>
              <a:t>Selection Screen</a:t>
            </a: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회계 전표 번호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전표 전기일로 검색 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상세 </a:t>
            </a:r>
            <a:r>
              <a:rPr lang="ko-KR" altLang="en-US" dirty="0">
                <a:latin typeface="Arial" panose="020B0604020202020204" pitchFamily="34" charset="0"/>
              </a:rPr>
              <a:t>조건을 통해 조회 전표 유형 선택 </a:t>
            </a:r>
            <a:r>
              <a:rPr lang="ko-KR" altLang="en-US" dirty="0" smtClean="0">
                <a:latin typeface="Arial" panose="020B0604020202020204" pitchFamily="34" charset="0"/>
              </a:rPr>
              <a:t>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 조회 화면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전표 번호 </a:t>
            </a:r>
            <a:r>
              <a:rPr lang="ko-KR" altLang="en-US" dirty="0" err="1" smtClean="0">
                <a:latin typeface="Arial" panose="020B0604020202020204" pitchFamily="34" charset="0"/>
              </a:rPr>
              <a:t>핫스팟</a:t>
            </a:r>
            <a:r>
              <a:rPr lang="ko-KR" altLang="en-US" dirty="0" smtClean="0">
                <a:latin typeface="Arial" panose="020B0604020202020204" pitchFamily="34" charset="0"/>
              </a:rPr>
              <a:t> 클릭으로 전표 라인 아이템 조회 가능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err="1" smtClean="0">
                <a:latin typeface="Arial" panose="020B0604020202020204" pitchFamily="34" charset="0"/>
              </a:rPr>
              <a:t>역분개</a:t>
            </a:r>
            <a:r>
              <a:rPr lang="ko-KR" altLang="en-US" dirty="0" smtClean="0">
                <a:latin typeface="Arial" panose="020B0604020202020204" pitchFamily="34" charset="0"/>
              </a:rPr>
              <a:t> 버튼으로 전표 </a:t>
            </a:r>
            <a:r>
              <a:rPr lang="ko-KR" altLang="en-US" dirty="0" err="1" smtClean="0">
                <a:latin typeface="Arial" panose="020B0604020202020204" pitchFamily="34" charset="0"/>
              </a:rPr>
              <a:t>역분개</a:t>
            </a:r>
            <a:r>
              <a:rPr lang="ko-KR" altLang="en-US" dirty="0" smtClean="0">
                <a:latin typeface="Arial" panose="020B0604020202020204" pitchFamily="34" charset="0"/>
              </a:rPr>
              <a:t> 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err="1" smtClean="0">
                <a:latin typeface="Arial" panose="020B0604020202020204" pitchFamily="34" charset="0"/>
              </a:rPr>
              <a:t>새로고침</a:t>
            </a:r>
            <a:r>
              <a:rPr lang="ko-KR" altLang="en-US" dirty="0" smtClean="0">
                <a:latin typeface="Arial" panose="020B0604020202020204" pitchFamily="34" charset="0"/>
              </a:rPr>
              <a:t> 버튼으로 전표 조회 화면 </a:t>
            </a:r>
            <a:r>
              <a:rPr lang="ko-KR" altLang="en-US" dirty="0" err="1" smtClean="0">
                <a:latin typeface="Arial" panose="020B0604020202020204" pitchFamily="34" charset="0"/>
              </a:rPr>
              <a:t>새로고침</a:t>
            </a:r>
            <a:r>
              <a:rPr lang="ko-KR" altLang="en-US" dirty="0" smtClean="0">
                <a:latin typeface="Arial" panose="020B0604020202020204" pitchFamily="34" charset="0"/>
              </a:rPr>
              <a:t> 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</a:endParaRPr>
          </a:p>
          <a:p>
            <a:pPr marL="342900" fontAlgn="base">
              <a:lnSpc>
                <a:spcPct val="120000"/>
              </a:lnSpc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ko-KR" altLang="en-US" b="0" dirty="0" smtClean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전표 헤더</a:t>
            </a:r>
            <a:r>
              <a:rPr lang="en-US" altLang="ko-KR" dirty="0" smtClean="0"/>
              <a:t>(ZC102FIT0009)</a:t>
            </a:r>
            <a:endParaRPr lang="en-US" altLang="ko-KR" dirty="0"/>
          </a:p>
          <a:p>
            <a:pPr fontAlgn="base">
              <a:lnSpc>
                <a:spcPct val="12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전표 라인 아이템</a:t>
            </a:r>
            <a:r>
              <a:rPr lang="en-US" altLang="ko-KR" dirty="0" smtClean="0"/>
              <a:t>(ZC102FIT0010)</a:t>
            </a:r>
            <a:endParaRPr lang="en-US" altLang="ko-KR" dirty="0"/>
          </a:p>
          <a:p>
            <a:pPr marL="2857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전표 조회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751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ZC102FIR0003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20" y="3263657"/>
            <a:ext cx="4720056" cy="21659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417" y="1751719"/>
            <a:ext cx="3498866" cy="1082124"/>
          </a:xfrm>
          <a:prstGeom prst="rect">
            <a:avLst/>
          </a:prstGeom>
        </p:spPr>
      </p:pic>
      <p:sp>
        <p:nvSpPr>
          <p:cNvPr id="3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606417" y="1860550"/>
            <a:ext cx="126003" cy="952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847734" y="3896771"/>
            <a:ext cx="229341" cy="86572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57449" y="3483938"/>
            <a:ext cx="441070" cy="19289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606417" y="2552700"/>
            <a:ext cx="2285171" cy="19637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606417" y="1726838"/>
            <a:ext cx="3498866" cy="112600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32418" y="4769131"/>
            <a:ext cx="4720057" cy="66046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32420" y="3253185"/>
            <a:ext cx="4720056" cy="217641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970553" y="3354543"/>
            <a:ext cx="204955" cy="76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53771" y="3354543"/>
            <a:ext cx="185191" cy="76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591972" y="2081476"/>
            <a:ext cx="139948" cy="15451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꺾인 연결선 13"/>
          <p:cNvCxnSpPr>
            <a:endCxn id="59" idx="3"/>
          </p:cNvCxnSpPr>
          <p:nvPr/>
        </p:nvCxnSpPr>
        <p:spPr>
          <a:xfrm rot="5400000">
            <a:off x="6761353" y="2679793"/>
            <a:ext cx="1337761" cy="46342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endCxn id="84" idx="0"/>
          </p:cNvCxnSpPr>
          <p:nvPr/>
        </p:nvCxnSpPr>
        <p:spPr>
          <a:xfrm>
            <a:off x="6739933" y="1915110"/>
            <a:ext cx="2352515" cy="13380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endCxn id="59" idx="3"/>
          </p:cNvCxnSpPr>
          <p:nvPr/>
        </p:nvCxnSpPr>
        <p:spPr>
          <a:xfrm rot="5400000">
            <a:off x="6896021" y="3039753"/>
            <a:ext cx="843133" cy="23813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4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800B7420-456E-EE98-A537-71E52ADF4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71AE8088-CCF7-AA7D-727B-99634C6BE49D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6496E261-31CB-DC11-A294-2ACD838F062D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4FCF685F-C7A0-1338-D788-B68E7567D5B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103EA048-70A5-6BBE-6B8C-1A0C94DF0C6B}"/>
              </a:ext>
            </a:extLst>
          </p:cNvPr>
          <p:cNvSpPr txBox="1"/>
          <p:nvPr/>
        </p:nvSpPr>
        <p:spPr>
          <a:xfrm>
            <a:off x="151305" y="103825"/>
            <a:ext cx="434035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BP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거래내역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F6460979-C7FD-D2A7-7732-9467DA42B664}"/>
              </a:ext>
            </a:extLst>
          </p:cNvPr>
          <p:cNvSpPr/>
          <p:nvPr/>
        </p:nvSpPr>
        <p:spPr>
          <a:xfrm>
            <a:off x="276669" y="1344783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Business Partner </a:t>
            </a:r>
            <a:r>
              <a:rPr lang="ko-KR" altLang="en-US" sz="1500" dirty="0">
                <a:solidFill>
                  <a:schemeClr val="dk1"/>
                </a:solidFill>
              </a:rPr>
              <a:t>상세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거래 내역 조회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Business Partner </a:t>
            </a:r>
            <a:r>
              <a:rPr lang="ko-KR" altLang="en-US" sz="1500" dirty="0">
                <a:solidFill>
                  <a:schemeClr val="dk1"/>
                </a:solidFill>
              </a:rPr>
              <a:t>상세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거래 전표 조회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Customer, Vendor </a:t>
            </a:r>
            <a:r>
              <a:rPr lang="ko-KR" altLang="en-US" sz="1500" dirty="0">
                <a:solidFill>
                  <a:schemeClr val="dk1"/>
                </a:solidFill>
              </a:rPr>
              <a:t>선택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전기일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주요 일자 선택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전체 거래 내역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미결 전표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반제 전표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납기일이 지났을 때 빨간색으로 표시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납기일 당일일 때 노란색으로 표시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미결 내역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미결 총액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납기일 표시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반제 내역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반제 총액 표시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반제 완료 전표 및 반제 전표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부분 반제 포함</a:t>
            </a:r>
            <a:r>
              <a:rPr lang="en-US" altLang="ko-KR" sz="1500" dirty="0">
                <a:solidFill>
                  <a:schemeClr val="dk1"/>
                </a:solidFill>
              </a:rPr>
              <a:t>) </a:t>
            </a:r>
            <a:r>
              <a:rPr lang="ko-KR" altLang="en-US" sz="1500" dirty="0">
                <a:solidFill>
                  <a:schemeClr val="dk1"/>
                </a:solidFill>
              </a:rPr>
              <a:t>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</a:rPr>
              <a:t> 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Business Partner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(ZC102BPT0001)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전표 헤더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(ZC102FIT0009)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미결 전표 아이템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(ZC102FIT0010)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반제 전표 아이템 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(ZC102FIT0016)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50F9BE06-B023-E6F5-77AF-07F413EA072D}"/>
              </a:ext>
            </a:extLst>
          </p:cNvPr>
          <p:cNvSpPr/>
          <p:nvPr/>
        </p:nvSpPr>
        <p:spPr>
          <a:xfrm>
            <a:off x="6138861" y="1406805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3CBDD7C0-D5D5-E53F-DAA6-DCDDF63131B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2BCC3C14-F160-B082-2551-244D9A542F77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031E9BE9-4954-7DF7-0890-312EECFFF3B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7206A565-5BB5-9B6D-09F6-303A1E41686D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D2188677-8C82-D11F-6066-18175E969E78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88007504-5FC4-EAF8-E790-E24514A7406B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ZC102FIR0012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32D34CC3-3400-D92C-5F19-7A56B017C541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A3D61F1E-0C71-A9F2-2A70-7AC1EC2C75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A2FB8E17-816A-1431-600C-D4CDB0110B8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46399A9C-7980-2E67-CA02-B873E22626E5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9898DC-0A1C-16BE-F10C-74BA93C6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86" y="1402494"/>
            <a:ext cx="5715328" cy="3129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64863-98E4-F389-AC98-7A320ACBF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03" y="3847653"/>
            <a:ext cx="3095416" cy="1633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4AF558-8C38-5F33-881C-1B4939B04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511" y="3979951"/>
            <a:ext cx="3179703" cy="1650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B52F-FFE4-F592-D47E-750BCB770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02" y="4944192"/>
            <a:ext cx="3095416" cy="1637983"/>
          </a:xfrm>
          <a:prstGeom prst="rect">
            <a:avLst/>
          </a:prstGeom>
        </p:spPr>
      </p:pic>
      <p:sp>
        <p:nvSpPr>
          <p:cNvPr id="12" name="Google Shape;288;p6">
            <a:extLst>
              <a:ext uri="{FF2B5EF4-FFF2-40B4-BE49-F238E27FC236}">
                <a16:creationId xmlns:a16="http://schemas.microsoft.com/office/drawing/2014/main" id="{5145B776-1000-7F33-A079-097AFA21FD95}"/>
              </a:ext>
            </a:extLst>
          </p:cNvPr>
          <p:cNvSpPr/>
          <p:nvPr/>
        </p:nvSpPr>
        <p:spPr>
          <a:xfrm>
            <a:off x="6183163" y="2338408"/>
            <a:ext cx="328965" cy="1031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87;p6">
            <a:extLst>
              <a:ext uri="{FF2B5EF4-FFF2-40B4-BE49-F238E27FC236}">
                <a16:creationId xmlns:a16="http://schemas.microsoft.com/office/drawing/2014/main" id="{A1DFB513-388E-E342-1D13-32C0A7D77292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6512128" y="2389998"/>
            <a:ext cx="1471182" cy="2554194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288;p6">
            <a:extLst>
              <a:ext uri="{FF2B5EF4-FFF2-40B4-BE49-F238E27FC236}">
                <a16:creationId xmlns:a16="http://schemas.microsoft.com/office/drawing/2014/main" id="{BDEC212D-4747-B370-1C0E-84CC3976F0ED}"/>
              </a:ext>
            </a:extLst>
          </p:cNvPr>
          <p:cNvSpPr/>
          <p:nvPr/>
        </p:nvSpPr>
        <p:spPr>
          <a:xfrm>
            <a:off x="6204562" y="2876697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287;p6">
            <a:extLst>
              <a:ext uri="{FF2B5EF4-FFF2-40B4-BE49-F238E27FC236}">
                <a16:creationId xmlns:a16="http://schemas.microsoft.com/office/drawing/2014/main" id="{A4AD8B1A-AAD9-4BB3-E5A6-7E9E4D34A3B3}"/>
              </a:ext>
            </a:extLst>
          </p:cNvPr>
          <p:cNvCxnSpPr>
            <a:cxnSpLocks/>
            <a:stCxn id="29" idx="3"/>
            <a:endCxn id="15" idx="0"/>
          </p:cNvCxnSpPr>
          <p:nvPr/>
        </p:nvCxnSpPr>
        <p:spPr>
          <a:xfrm>
            <a:off x="6482662" y="2929347"/>
            <a:ext cx="3747701" cy="1050604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8" name="Google Shape;288;p6">
            <a:extLst>
              <a:ext uri="{FF2B5EF4-FFF2-40B4-BE49-F238E27FC236}">
                <a16:creationId xmlns:a16="http://schemas.microsoft.com/office/drawing/2014/main" id="{9193DB7E-5A4E-5367-7546-4EE24E5C685A}"/>
              </a:ext>
            </a:extLst>
          </p:cNvPr>
          <p:cNvSpPr/>
          <p:nvPr/>
        </p:nvSpPr>
        <p:spPr>
          <a:xfrm>
            <a:off x="6199173" y="2617299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6">
            <a:extLst>
              <a:ext uri="{FF2B5EF4-FFF2-40B4-BE49-F238E27FC236}">
                <a16:creationId xmlns:a16="http://schemas.microsoft.com/office/drawing/2014/main" id="{25DCEE7B-66F6-6ACF-86D3-E05E5A6440D8}"/>
              </a:ext>
            </a:extLst>
          </p:cNvPr>
          <p:cNvCxnSpPr>
            <a:cxnSpLocks/>
            <a:stCxn id="288" idx="3"/>
            <a:endCxn id="11" idx="0"/>
          </p:cNvCxnSpPr>
          <p:nvPr/>
        </p:nvCxnSpPr>
        <p:spPr>
          <a:xfrm>
            <a:off x="6477273" y="2669949"/>
            <a:ext cx="1179738" cy="1177704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3C7301E-F430-FDB9-BDB5-A7938B098C09}"/>
              </a:ext>
            </a:extLst>
          </p:cNvPr>
          <p:cNvSpPr txBox="1"/>
          <p:nvPr/>
        </p:nvSpPr>
        <p:spPr>
          <a:xfrm>
            <a:off x="6040139" y="2042386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BD3EC-7521-F406-D09A-26CDB7144C69}"/>
              </a:ext>
            </a:extLst>
          </p:cNvPr>
          <p:cNvSpPr txBox="1"/>
          <p:nvPr/>
        </p:nvSpPr>
        <p:spPr>
          <a:xfrm>
            <a:off x="6040139" y="2399222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1930B-5E00-7E2B-1393-175C48742B77}"/>
              </a:ext>
            </a:extLst>
          </p:cNvPr>
          <p:cNvSpPr txBox="1"/>
          <p:nvPr/>
        </p:nvSpPr>
        <p:spPr>
          <a:xfrm>
            <a:off x="6053135" y="2720804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3172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4715F239-2775-3F16-C190-867D236A5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8BAAE6E6-C3A2-EFC6-AA60-3F5DE0DBC279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DFABEE0-E0E6-4CB4-BA08-6C31B7A09AC3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990040EB-5F20-D759-8F5F-200FAC7762FA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8E67DB1-62E2-67D3-7F02-922F16E69095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BP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총 거래내역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9FC7BBD3-734F-1D38-FDDF-B929F0C9D494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Business Partner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총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거래 내역 조회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Business Partner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총 거래 전표 조회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Business Partner </a:t>
            </a:r>
            <a:r>
              <a:rPr lang="ko-KR" altLang="en-US" sz="1500" dirty="0">
                <a:solidFill>
                  <a:schemeClr val="dk1"/>
                </a:solidFill>
              </a:rPr>
              <a:t>총 거래 금액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Business Partner </a:t>
            </a:r>
            <a:r>
              <a:rPr lang="ko-KR" altLang="en-US" sz="1500" dirty="0">
                <a:solidFill>
                  <a:schemeClr val="dk1"/>
                </a:solidFill>
              </a:rPr>
              <a:t>거래 전표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거래 전표 별 반제 전표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금액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통화키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아이템 상세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증빙 일자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구매 일자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PDF </a:t>
            </a:r>
            <a:r>
              <a:rPr lang="ko-KR" altLang="en-US" sz="1500" dirty="0">
                <a:solidFill>
                  <a:schemeClr val="dk1"/>
                </a:solidFill>
              </a:rPr>
              <a:t>다운로드 버튼으로 거래 내역 파일 추출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체크 박스를 통해 원하는 아이템만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PDF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파일 위치 선택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Business Partner </a:t>
            </a:r>
            <a:r>
              <a:rPr lang="ko-KR" altLang="en-US" sz="1500" dirty="0">
                <a:solidFill>
                  <a:schemeClr val="dk1"/>
                </a:solidFill>
              </a:rPr>
              <a:t>이름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전표 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개별항목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거래 구분</a:t>
            </a:r>
            <a:r>
              <a:rPr lang="en-US" altLang="ko-KR" sz="1500" dirty="0">
                <a:solidFill>
                  <a:schemeClr val="dk1"/>
                </a:solidFill>
              </a:rPr>
              <a:t>, G/L </a:t>
            </a:r>
            <a:r>
              <a:rPr lang="ko-KR" altLang="en-US" sz="1500" dirty="0">
                <a:solidFill>
                  <a:schemeClr val="dk1"/>
                </a:solidFill>
              </a:rPr>
              <a:t>계정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금액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통화키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아이템 텍스트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증빙일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전기일 추출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</a:rPr>
              <a:t> 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Business Partner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(ZC102BPT0001)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전표 헤더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(ZC102FIT0009)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미결 전표 아이템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(ZC102FIT0010)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반제 전표 아이템 테이블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(ZC102FIT0016)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2C4172F0-41BA-6E33-0EF4-D2714CFA1F43}"/>
              </a:ext>
            </a:extLst>
          </p:cNvPr>
          <p:cNvSpPr/>
          <p:nvPr/>
        </p:nvSpPr>
        <p:spPr>
          <a:xfrm>
            <a:off x="6138861" y="1406805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38E7DD0D-FC1E-0D32-2B1D-9489F9176AEB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814FFBF8-78FF-C6CD-5D02-F3DBBC5D92DA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06269F35-3595-8A03-B599-3AC9E491DF3C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B0D996AA-3629-E737-2E99-FAD12B4B6E5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70102410-919B-47C5-721D-531B999B24A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EA2A469A-2C51-3F7A-2187-7798AAC200AE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ZC102FIR0021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EFE7B793-9B2C-8ED5-A5DC-58DDD4DFBC65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80C20E5A-B542-6383-F963-01DB44BA24CD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3CFF9B29-F367-AEDE-DF1B-1307BFCEF6A2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5D6A0830-5912-5490-08EF-9199F9ADC64F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3005B2-5971-F154-EFF4-32CF256D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35" y="1453347"/>
            <a:ext cx="4551164" cy="2407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CDA406-A0E7-FA4C-A784-E33FDB86D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473" y="4015966"/>
            <a:ext cx="2247192" cy="6860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81D44F-8F75-4E65-5C8B-E0A3B6A7B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45" y="4984045"/>
            <a:ext cx="1223366" cy="12656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7A3E7C-24EE-535B-A5E2-F39AB8A0F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079" y="4211475"/>
            <a:ext cx="3494146" cy="2262025"/>
          </a:xfrm>
          <a:prstGeom prst="rect">
            <a:avLst/>
          </a:prstGeom>
        </p:spPr>
      </p:pic>
      <p:sp>
        <p:nvSpPr>
          <p:cNvPr id="288" name="Google Shape;288;p6">
            <a:extLst>
              <a:ext uri="{FF2B5EF4-FFF2-40B4-BE49-F238E27FC236}">
                <a16:creationId xmlns:a16="http://schemas.microsoft.com/office/drawing/2014/main" id="{623AC94A-F765-7DEC-0E49-D202612F45AE}"/>
              </a:ext>
            </a:extLst>
          </p:cNvPr>
          <p:cNvSpPr/>
          <p:nvPr/>
        </p:nvSpPr>
        <p:spPr>
          <a:xfrm>
            <a:off x="6595669" y="4568291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87;p6">
            <a:extLst>
              <a:ext uri="{FF2B5EF4-FFF2-40B4-BE49-F238E27FC236}">
                <a16:creationId xmlns:a16="http://schemas.microsoft.com/office/drawing/2014/main" id="{F26C2381-BEF1-A1C7-B922-7FCFC3C194F5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H="1" flipV="1">
            <a:off x="6224233" y="1600999"/>
            <a:ext cx="79239" cy="2757972"/>
          </a:xfrm>
          <a:prstGeom prst="bentConnector3">
            <a:avLst>
              <a:gd name="adj1" fmla="val -28849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7" name="Google Shape;287;p6">
            <a:extLst>
              <a:ext uri="{FF2B5EF4-FFF2-40B4-BE49-F238E27FC236}">
                <a16:creationId xmlns:a16="http://schemas.microsoft.com/office/drawing/2014/main" id="{5DCA572F-C0D3-8CF3-C4AC-3BB29FE2ACCC}"/>
              </a:ext>
            </a:extLst>
          </p:cNvPr>
          <p:cNvCxnSpPr>
            <a:cxnSpLocks/>
            <a:stCxn id="288" idx="2"/>
            <a:endCxn id="17" idx="0"/>
          </p:cNvCxnSpPr>
          <p:nvPr/>
        </p:nvCxnSpPr>
        <p:spPr>
          <a:xfrm rot="16200000" flipH="1">
            <a:off x="6752496" y="4655813"/>
            <a:ext cx="310454" cy="34600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288;p6">
            <a:extLst>
              <a:ext uri="{FF2B5EF4-FFF2-40B4-BE49-F238E27FC236}">
                <a16:creationId xmlns:a16="http://schemas.microsoft.com/office/drawing/2014/main" id="{B3EBB7DC-7D5C-E13A-8381-E69DB31554FE}"/>
              </a:ext>
            </a:extLst>
          </p:cNvPr>
          <p:cNvSpPr/>
          <p:nvPr/>
        </p:nvSpPr>
        <p:spPr>
          <a:xfrm>
            <a:off x="6224234" y="1549409"/>
            <a:ext cx="328965" cy="1031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88;p6">
            <a:extLst>
              <a:ext uri="{FF2B5EF4-FFF2-40B4-BE49-F238E27FC236}">
                <a16:creationId xmlns:a16="http://schemas.microsoft.com/office/drawing/2014/main" id="{017067CE-73ED-55B4-B453-CEB7D9F8BE0C}"/>
              </a:ext>
            </a:extLst>
          </p:cNvPr>
          <p:cNvSpPr/>
          <p:nvPr/>
        </p:nvSpPr>
        <p:spPr>
          <a:xfrm>
            <a:off x="7054176" y="6101896"/>
            <a:ext cx="278100" cy="10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287;p6">
            <a:extLst>
              <a:ext uri="{FF2B5EF4-FFF2-40B4-BE49-F238E27FC236}">
                <a16:creationId xmlns:a16="http://schemas.microsoft.com/office/drawing/2014/main" id="{19820582-B32D-0EF2-1C48-AAA4BADFBDA2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7332276" y="5342488"/>
            <a:ext cx="1028803" cy="8120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288;p6">
            <a:extLst>
              <a:ext uri="{FF2B5EF4-FFF2-40B4-BE49-F238E27FC236}">
                <a16:creationId xmlns:a16="http://schemas.microsoft.com/office/drawing/2014/main" id="{C916A95B-B649-FB47-0948-13FECCB50859}"/>
              </a:ext>
            </a:extLst>
          </p:cNvPr>
          <p:cNvSpPr/>
          <p:nvPr/>
        </p:nvSpPr>
        <p:spPr>
          <a:xfrm>
            <a:off x="6362699" y="1978606"/>
            <a:ext cx="145257" cy="69791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70492-F658-E559-4F1A-85EEF446B12C}"/>
              </a:ext>
            </a:extLst>
          </p:cNvPr>
          <p:cNvSpPr txBox="1"/>
          <p:nvPr/>
        </p:nvSpPr>
        <p:spPr>
          <a:xfrm>
            <a:off x="6096000" y="1299553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89E1C-5AFF-DFB8-B09D-64C994E5FBBE}"/>
              </a:ext>
            </a:extLst>
          </p:cNvPr>
          <p:cNvSpPr txBox="1"/>
          <p:nvPr/>
        </p:nvSpPr>
        <p:spPr>
          <a:xfrm>
            <a:off x="6482604" y="4319008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51D51-9153-FE0D-3473-FE705EA94FA5}"/>
              </a:ext>
            </a:extLst>
          </p:cNvPr>
          <p:cNvSpPr txBox="1"/>
          <p:nvPr/>
        </p:nvSpPr>
        <p:spPr>
          <a:xfrm>
            <a:off x="7303885" y="5824897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040E6-E657-7D2E-04A7-99F28A0E2979}"/>
              </a:ext>
            </a:extLst>
          </p:cNvPr>
          <p:cNvSpPr txBox="1"/>
          <p:nvPr/>
        </p:nvSpPr>
        <p:spPr>
          <a:xfrm>
            <a:off x="6611193" y="1812288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2483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FF96657-1AD9-9F0F-8A6F-2A276070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E40E51E-B9DB-F2CF-DA7E-815A64CC598C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EF4413CF-254E-489D-96BE-31E5BA6D2290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DC32F87D-AC4A-3247-954D-EF4C1568AC6C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89FECD6D-5D37-006B-799D-5B34B1CEA9D9}"/>
              </a:ext>
            </a:extLst>
          </p:cNvPr>
          <p:cNvSpPr txBox="1"/>
          <p:nvPr/>
        </p:nvSpPr>
        <p:spPr>
          <a:xfrm>
            <a:off x="151306" y="103825"/>
            <a:ext cx="4792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코스트센터 비용 </a:t>
            </a:r>
            <a:r>
              <a:rPr lang="en-US" altLang="ko-KR" sz="2000" dirty="0">
                <a:solidFill>
                  <a:schemeClr val="lt1"/>
                </a:solidFill>
              </a:rPr>
              <a:t>1</a:t>
            </a:r>
            <a:r>
              <a:rPr lang="ko-KR" altLang="en-US" sz="2000" dirty="0">
                <a:solidFill>
                  <a:schemeClr val="lt1"/>
                </a:solidFill>
              </a:rPr>
              <a:t>차 배부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A0D5E6D5-C61D-ABE8-A9D4-478BC93DDED3}"/>
              </a:ext>
            </a:extLst>
          </p:cNvPr>
          <p:cNvSpPr/>
          <p:nvPr/>
        </p:nvSpPr>
        <p:spPr>
          <a:xfrm>
            <a:off x="279548" y="1365170"/>
            <a:ext cx="5862192" cy="527524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코스트센터 비용 </a:t>
            </a:r>
            <a:r>
              <a:rPr lang="en-US" altLang="ko-KR" sz="1500" dirty="0">
                <a:solidFill>
                  <a:schemeClr val="dk1"/>
                </a:solidFill>
              </a:rPr>
              <a:t>1</a:t>
            </a:r>
            <a:r>
              <a:rPr lang="ko-KR" altLang="en-US" sz="1500" dirty="0">
                <a:solidFill>
                  <a:schemeClr val="dk1"/>
                </a:solidFill>
              </a:rPr>
              <a:t>차 배부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효력 기간 내 금액 집계 조회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CCT500~CCT600 </a:t>
            </a:r>
            <a:r>
              <a:rPr lang="ko-KR" altLang="en-US" sz="1500" dirty="0">
                <a:solidFill>
                  <a:schemeClr val="dk1"/>
                </a:solidFill>
              </a:rPr>
              <a:t>귀속 금액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조건에 맞는 원가 요소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SKF </a:t>
            </a:r>
            <a:r>
              <a:rPr lang="ko-KR" altLang="en-US" sz="1500" dirty="0">
                <a:solidFill>
                  <a:schemeClr val="dk1"/>
                </a:solidFill>
              </a:rPr>
              <a:t>설정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액티비티 유형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지원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경영 지원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따른 통계 지표 설정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경영 지원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전화기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지원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생산량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컴퓨터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전화기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설비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직접 입력 체크 박스로 </a:t>
            </a:r>
            <a:r>
              <a:rPr lang="en-US" altLang="ko-KR" sz="1500" dirty="0">
                <a:solidFill>
                  <a:schemeClr val="dk1"/>
                </a:solidFill>
              </a:rPr>
              <a:t>SKF </a:t>
            </a:r>
            <a:r>
              <a:rPr lang="ko-KR" altLang="en-US" sz="1500" dirty="0">
                <a:solidFill>
                  <a:schemeClr val="dk1"/>
                </a:solidFill>
              </a:rPr>
              <a:t>수동 설정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시뮬레이션 라디오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버튼으로 </a:t>
            </a:r>
            <a:r>
              <a:rPr lang="en-US" altLang="ko-KR" sz="1500" dirty="0">
                <a:solidFill>
                  <a:schemeClr val="dk1"/>
                </a:solidFill>
              </a:rPr>
              <a:t>DB </a:t>
            </a:r>
            <a:r>
              <a:rPr lang="ko-KR" altLang="en-US" sz="1500" dirty="0" err="1">
                <a:solidFill>
                  <a:schemeClr val="dk1"/>
                </a:solidFill>
              </a:rPr>
              <a:t>반영없이</a:t>
            </a:r>
            <a:r>
              <a:rPr lang="ko-KR" altLang="en-US" sz="1500" dirty="0">
                <a:solidFill>
                  <a:schemeClr val="dk1"/>
                </a:solidFill>
              </a:rPr>
              <a:t> 결과값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실제 배부 라디오 버튼으로 시뮬레이션 결과값 기반 문서 발행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비용 배부 버튼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설정한 영역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요인으로 집계와 </a:t>
            </a:r>
            <a:r>
              <a:rPr lang="en-US" altLang="ko-KR" sz="1500" dirty="0">
                <a:solidFill>
                  <a:schemeClr val="dk1"/>
                </a:solidFill>
              </a:rPr>
              <a:t>SKF</a:t>
            </a:r>
            <a:r>
              <a:rPr lang="ko-KR" altLang="en-US" sz="1500" dirty="0">
                <a:solidFill>
                  <a:schemeClr val="dk1"/>
                </a:solidFill>
              </a:rPr>
              <a:t>가 조회되면 활성화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클릭 시 배부 결과 리스트 생성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</a:rPr>
              <a:t> 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코스트센터 판매 비용 집계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CDS View(ZVC102CO0002)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CO</a:t>
            </a:r>
            <a:r>
              <a:rPr lang="ko-KR" altLang="en-US" sz="1500" dirty="0">
                <a:solidFill>
                  <a:schemeClr val="dk1"/>
                </a:solidFill>
              </a:rPr>
              <a:t>문서 헤더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테이블</a:t>
            </a:r>
            <a:r>
              <a:rPr lang="en-US" altLang="ko-KR" sz="1500" dirty="0">
                <a:solidFill>
                  <a:schemeClr val="dk1"/>
                </a:solidFill>
              </a:rPr>
              <a:t>(ZC102COT0009)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CO</a:t>
            </a:r>
            <a:r>
              <a:rPr lang="ko-KR" altLang="en-US" sz="1500" dirty="0">
                <a:solidFill>
                  <a:schemeClr val="dk1"/>
                </a:solidFill>
              </a:rPr>
              <a:t>문서 아이템 테이블</a:t>
            </a:r>
            <a:r>
              <a:rPr lang="en-US" altLang="ko-KR" sz="1500" dirty="0">
                <a:solidFill>
                  <a:schemeClr val="dk1"/>
                </a:solidFill>
              </a:rPr>
              <a:t>(ZC102COT0010)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1D09639-6A5C-E850-476C-31F00034289A}"/>
              </a:ext>
            </a:extLst>
          </p:cNvPr>
          <p:cNvSpPr/>
          <p:nvPr/>
        </p:nvSpPr>
        <p:spPr>
          <a:xfrm>
            <a:off x="6138861" y="1406805"/>
            <a:ext cx="5729288" cy="523361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8C92C590-904A-04FD-62F8-61583214FC37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F7D15FE6-8BDF-13F4-A22C-1737A5A75DD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C0348D19-6811-37E9-7DF8-872D1F3AD39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FE802A30-78A5-4BE7-2144-9F7B870A3B02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E0F1E7A4-85B2-1D15-419D-FF839082961E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08346D01-752D-5DB2-141A-8A94B56D822D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dirty="0">
                <a:solidFill>
                  <a:schemeClr val="dk1"/>
                </a:solidFill>
              </a:rPr>
              <a:t>ZC102COR0003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FE20A860-7845-49ED-2EE8-1DDD061717F2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47483491-2E70-4810-C4B9-77E77512C976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EE0C446E-6176-3501-D2D6-B9637D9713F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17D53C37-431D-D180-5672-5E1F7E357C6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455D3E-183A-48EA-0BA2-97120256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62" y="1423045"/>
            <a:ext cx="5726511" cy="2798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97C71A-0447-2C82-7DB3-56323F9E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60" y="3875153"/>
            <a:ext cx="1996312" cy="941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AE2EE8-2072-5EA9-FE43-C89E20CBA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853" y="3879188"/>
            <a:ext cx="1773188" cy="8117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C5A71E-D9A9-0CCF-8BEC-4341C0148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605" y="4253338"/>
            <a:ext cx="1754952" cy="8242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95C482-2102-D892-DFF6-AFBA768E6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459" y="5267675"/>
            <a:ext cx="3413416" cy="13498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1D7E15-A62D-9970-B609-8EF24A4EF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186" y="4738042"/>
            <a:ext cx="3048000" cy="12707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145B7D-6641-2107-0C75-8D5B014A8D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586" y="4931890"/>
            <a:ext cx="1315020" cy="1351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658CC2-E801-7047-D95F-93879B76A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4586" y="5077873"/>
            <a:ext cx="1165495" cy="1305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2D25AE-44F6-739C-9841-2690D91D6A9F}"/>
              </a:ext>
            </a:extLst>
          </p:cNvPr>
          <p:cNvSpPr txBox="1"/>
          <p:nvPr/>
        </p:nvSpPr>
        <p:spPr>
          <a:xfrm>
            <a:off x="6048759" y="1294857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26" name="Google Shape;288;p6">
            <a:extLst>
              <a:ext uri="{FF2B5EF4-FFF2-40B4-BE49-F238E27FC236}">
                <a16:creationId xmlns:a16="http://schemas.microsoft.com/office/drawing/2014/main" id="{069BF1F1-94F9-B29F-556A-6A8834035B68}"/>
              </a:ext>
            </a:extLst>
          </p:cNvPr>
          <p:cNvSpPr/>
          <p:nvPr/>
        </p:nvSpPr>
        <p:spPr>
          <a:xfrm>
            <a:off x="6646146" y="2212423"/>
            <a:ext cx="240430" cy="989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87;p6">
            <a:extLst>
              <a:ext uri="{FF2B5EF4-FFF2-40B4-BE49-F238E27FC236}">
                <a16:creationId xmlns:a16="http://schemas.microsoft.com/office/drawing/2014/main" id="{931ED3BB-E43A-3E37-ED3D-459AFD5BA155}"/>
              </a:ext>
            </a:extLst>
          </p:cNvPr>
          <p:cNvCxnSpPr>
            <a:cxnSpLocks/>
            <a:stCxn id="26" idx="1"/>
            <a:endCxn id="6" idx="0"/>
          </p:cNvCxnSpPr>
          <p:nvPr/>
        </p:nvCxnSpPr>
        <p:spPr>
          <a:xfrm rot="10800000" flipH="1" flipV="1">
            <a:off x="6646146" y="2261911"/>
            <a:ext cx="292070" cy="1613241"/>
          </a:xfrm>
          <a:prstGeom prst="bentConnector4">
            <a:avLst>
              <a:gd name="adj1" fmla="val -78269"/>
              <a:gd name="adj2" fmla="val 5153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288;p6">
            <a:extLst>
              <a:ext uri="{FF2B5EF4-FFF2-40B4-BE49-F238E27FC236}">
                <a16:creationId xmlns:a16="http://schemas.microsoft.com/office/drawing/2014/main" id="{AE5F1B34-3715-3CA5-321A-44FE468CB643}"/>
              </a:ext>
            </a:extLst>
          </p:cNvPr>
          <p:cNvSpPr/>
          <p:nvPr/>
        </p:nvSpPr>
        <p:spPr>
          <a:xfrm>
            <a:off x="7911580" y="2226676"/>
            <a:ext cx="200546" cy="9897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287;p6">
            <a:extLst>
              <a:ext uri="{FF2B5EF4-FFF2-40B4-BE49-F238E27FC236}">
                <a16:creationId xmlns:a16="http://schemas.microsoft.com/office/drawing/2014/main" id="{9327631F-1FA4-A556-2663-56F2E23EC81B}"/>
              </a:ext>
            </a:extLst>
          </p:cNvPr>
          <p:cNvCxnSpPr>
            <a:cxnSpLocks/>
            <a:stCxn id="30" idx="1"/>
            <a:endCxn id="40" idx="0"/>
          </p:cNvCxnSpPr>
          <p:nvPr/>
        </p:nvCxnSpPr>
        <p:spPr>
          <a:xfrm rot="10800000" flipH="1" flipV="1">
            <a:off x="7911580" y="2276166"/>
            <a:ext cx="378418" cy="1375306"/>
          </a:xfrm>
          <a:prstGeom prst="bentConnector4">
            <a:avLst>
              <a:gd name="adj1" fmla="val -60409"/>
              <a:gd name="adj2" fmla="val 51799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FA57B07-3B67-3472-23C5-158D58A4F9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705" y="3651472"/>
            <a:ext cx="628586" cy="178822"/>
          </a:xfrm>
          <a:prstGeom prst="rect">
            <a:avLst/>
          </a:prstGeom>
        </p:spPr>
      </p:pic>
      <p:cxnSp>
        <p:nvCxnSpPr>
          <p:cNvPr id="42" name="Google Shape;287;p6">
            <a:extLst>
              <a:ext uri="{FF2B5EF4-FFF2-40B4-BE49-F238E27FC236}">
                <a16:creationId xmlns:a16="http://schemas.microsoft.com/office/drawing/2014/main" id="{EE7BE2A4-30DF-3327-C834-806F2848D107}"/>
              </a:ext>
            </a:extLst>
          </p:cNvPr>
          <p:cNvCxnSpPr>
            <a:cxnSpLocks/>
            <a:stCxn id="40" idx="1"/>
            <a:endCxn id="8" idx="1"/>
          </p:cNvCxnSpPr>
          <p:nvPr/>
        </p:nvCxnSpPr>
        <p:spPr>
          <a:xfrm rot="10800000" flipH="1" flipV="1">
            <a:off x="7975705" y="3740882"/>
            <a:ext cx="36148" cy="544197"/>
          </a:xfrm>
          <a:prstGeom prst="bentConnector3">
            <a:avLst>
              <a:gd name="adj1" fmla="val -6324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03223FB8-9B89-F93F-FC2F-D2C29D43E3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2605" y="4082562"/>
            <a:ext cx="647526" cy="182204"/>
          </a:xfrm>
          <a:prstGeom prst="rect">
            <a:avLst/>
          </a:prstGeom>
        </p:spPr>
      </p:pic>
      <p:cxnSp>
        <p:nvCxnSpPr>
          <p:cNvPr id="47" name="Google Shape;287;p6">
            <a:extLst>
              <a:ext uri="{FF2B5EF4-FFF2-40B4-BE49-F238E27FC236}">
                <a16:creationId xmlns:a16="http://schemas.microsoft.com/office/drawing/2014/main" id="{A324C322-F547-CFC9-7694-D7B84C6FFF15}"/>
              </a:ext>
            </a:extLst>
          </p:cNvPr>
          <p:cNvCxnSpPr>
            <a:cxnSpLocks/>
            <a:stCxn id="46" idx="1"/>
            <a:endCxn id="10" idx="1"/>
          </p:cNvCxnSpPr>
          <p:nvPr/>
        </p:nvCxnSpPr>
        <p:spPr>
          <a:xfrm rot="10800000" flipV="1">
            <a:off x="9162605" y="4173663"/>
            <a:ext cx="12700" cy="491775"/>
          </a:xfrm>
          <a:prstGeom prst="bentConnector3">
            <a:avLst>
              <a:gd name="adj1" fmla="val 180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288;p6">
            <a:extLst>
              <a:ext uri="{FF2B5EF4-FFF2-40B4-BE49-F238E27FC236}">
                <a16:creationId xmlns:a16="http://schemas.microsoft.com/office/drawing/2014/main" id="{C119BD77-26B6-9CDE-7E98-96341E0E31D9}"/>
              </a:ext>
            </a:extLst>
          </p:cNvPr>
          <p:cNvSpPr/>
          <p:nvPr/>
        </p:nvSpPr>
        <p:spPr>
          <a:xfrm>
            <a:off x="6178185" y="1521951"/>
            <a:ext cx="245475" cy="11282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287;p6">
            <a:extLst>
              <a:ext uri="{FF2B5EF4-FFF2-40B4-BE49-F238E27FC236}">
                <a16:creationId xmlns:a16="http://schemas.microsoft.com/office/drawing/2014/main" id="{599EB1D8-B9D4-8BC5-1EC1-C9B9470B3451}"/>
              </a:ext>
            </a:extLst>
          </p:cNvPr>
          <p:cNvCxnSpPr>
            <a:cxnSpLocks/>
            <a:stCxn id="50" idx="1"/>
            <a:endCxn id="12" idx="0"/>
          </p:cNvCxnSpPr>
          <p:nvPr/>
        </p:nvCxnSpPr>
        <p:spPr>
          <a:xfrm rot="10800000" flipH="1" flipV="1">
            <a:off x="6178184" y="1578364"/>
            <a:ext cx="1073001" cy="3159677"/>
          </a:xfrm>
          <a:prstGeom prst="bentConnector4">
            <a:avLst>
              <a:gd name="adj1" fmla="val -21305"/>
              <a:gd name="adj2" fmla="val 96352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" name="Google Shape;288;p6">
            <a:extLst>
              <a:ext uri="{FF2B5EF4-FFF2-40B4-BE49-F238E27FC236}">
                <a16:creationId xmlns:a16="http://schemas.microsoft.com/office/drawing/2014/main" id="{D5F752F1-5B78-2A3C-28EC-25600CAB7E77}"/>
              </a:ext>
            </a:extLst>
          </p:cNvPr>
          <p:cNvSpPr/>
          <p:nvPr/>
        </p:nvSpPr>
        <p:spPr>
          <a:xfrm>
            <a:off x="8857896" y="4922771"/>
            <a:ext cx="1331710" cy="1608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287;p6">
            <a:extLst>
              <a:ext uri="{FF2B5EF4-FFF2-40B4-BE49-F238E27FC236}">
                <a16:creationId xmlns:a16="http://schemas.microsoft.com/office/drawing/2014/main" id="{0753DAD8-AD99-95A2-A4B3-40A01C0C6A28}"/>
              </a:ext>
            </a:extLst>
          </p:cNvPr>
          <p:cNvCxnSpPr>
            <a:cxnSpLocks/>
            <a:stCxn id="16" idx="3"/>
            <a:endCxn id="20" idx="0"/>
          </p:cNvCxnSpPr>
          <p:nvPr/>
        </p:nvCxnSpPr>
        <p:spPr>
          <a:xfrm>
            <a:off x="10189606" y="4999485"/>
            <a:ext cx="57561" cy="26819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50764CE2-75BE-9EBB-A7D6-867F5B318479}"/>
              </a:ext>
            </a:extLst>
          </p:cNvPr>
          <p:cNvSpPr txBox="1"/>
          <p:nvPr/>
        </p:nvSpPr>
        <p:spPr>
          <a:xfrm>
            <a:off x="7781020" y="1982761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541C97A-2E8C-5A0D-028A-7DCBCA7ED813}"/>
              </a:ext>
            </a:extLst>
          </p:cNvPr>
          <p:cNvSpPr txBox="1"/>
          <p:nvPr/>
        </p:nvSpPr>
        <p:spPr>
          <a:xfrm>
            <a:off x="6503953" y="1982762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7A710E6-48D7-E595-B1AC-4E36526C0DDC}"/>
              </a:ext>
            </a:extLst>
          </p:cNvPr>
          <p:cNvSpPr txBox="1"/>
          <p:nvPr/>
        </p:nvSpPr>
        <p:spPr>
          <a:xfrm>
            <a:off x="9217175" y="3901036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885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583F5C24-E773-1855-E23C-84D5086A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580533BA-EE60-0250-DAA6-9C26F1CF1AE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F03635E9-74F6-45FC-0771-E5A5B873DDA0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6EEFE96-26FA-141F-8388-AC5611421AEB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31C23749-1B51-0E0C-EDE4-676F6F37D674}"/>
              </a:ext>
            </a:extLst>
          </p:cNvPr>
          <p:cNvSpPr txBox="1"/>
          <p:nvPr/>
        </p:nvSpPr>
        <p:spPr>
          <a:xfrm>
            <a:off x="151306" y="103825"/>
            <a:ext cx="4792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BP]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비즈니스 파트너 관리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99498C05-C7F3-9E4F-9D9E-FF09B9977D84}"/>
              </a:ext>
            </a:extLst>
          </p:cNvPr>
          <p:cNvSpPr/>
          <p:nvPr/>
        </p:nvSpPr>
        <p:spPr>
          <a:xfrm>
            <a:off x="279548" y="1365170"/>
            <a:ext cx="5862192" cy="527524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비즈니스 파트너 관리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비즈니스 파트너 조회</a:t>
            </a: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테이블 확대 및 </a:t>
            </a:r>
            <a:r>
              <a:rPr lang="en-US" altLang="ko-KR" sz="1500" dirty="0">
                <a:solidFill>
                  <a:schemeClr val="dk1"/>
                </a:solidFill>
              </a:rPr>
              <a:t>Excel, PDF </a:t>
            </a:r>
            <a:r>
              <a:rPr lang="ko-KR" altLang="en-US" sz="1500" dirty="0">
                <a:solidFill>
                  <a:schemeClr val="dk1"/>
                </a:solidFill>
              </a:rPr>
              <a:t>추출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비즈니스 파트너 상세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지도를 통한 주소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여신에 따른 상태 조회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아이콘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Disabled, </a:t>
            </a:r>
            <a:r>
              <a:rPr lang="en-US" alt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고객 또는 거래처에 따른 여신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상품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계좌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자재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년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월 별 거래 금액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수량 그래프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비즈니스 파트너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기업 로고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주소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전화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이메일 설정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고객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거래처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고객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거래처 등 파트너 역할에 따른 상세 정보 생성 </a:t>
            </a:r>
            <a:r>
              <a:rPr lang="en-US" altLang="ko-KR" sz="1500" dirty="0">
                <a:solidFill>
                  <a:schemeClr val="dk1"/>
                </a:solidFill>
              </a:rPr>
              <a:t>– </a:t>
            </a:r>
            <a:r>
              <a:rPr lang="ko-KR" altLang="en-US" sz="1500" dirty="0">
                <a:solidFill>
                  <a:schemeClr val="dk1"/>
                </a:solidFill>
              </a:rPr>
              <a:t>판매 상품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고객 여신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거래 자재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계좌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비즈니스 파트너 수정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en-US" altLang="ko-KR" sz="1100" dirty="0">
                <a:solidFill>
                  <a:schemeClr val="dk1"/>
                </a:solidFill>
              </a:rPr>
              <a:t>- BP</a:t>
            </a:r>
            <a:r>
              <a:rPr lang="ko-KR" altLang="en-US" sz="1100" dirty="0">
                <a:solidFill>
                  <a:schemeClr val="dk1"/>
                </a:solidFill>
              </a:rPr>
              <a:t> 마스터 테이블</a:t>
            </a:r>
            <a:r>
              <a:rPr lang="en-US" altLang="ko-KR" sz="1100" dirty="0">
                <a:solidFill>
                  <a:schemeClr val="dk1"/>
                </a:solidFill>
              </a:rPr>
              <a:t>(ZC102BPT0001)          - </a:t>
            </a:r>
            <a:r>
              <a:rPr lang="ko-KR" altLang="en-US" sz="1100" dirty="0">
                <a:solidFill>
                  <a:schemeClr val="dk1"/>
                </a:solidFill>
              </a:rPr>
              <a:t>전표 아이템 테이블</a:t>
            </a:r>
            <a:r>
              <a:rPr lang="en-US" altLang="ko-KR" sz="1100" dirty="0">
                <a:solidFill>
                  <a:schemeClr val="dk1"/>
                </a:solidFill>
              </a:rPr>
              <a:t>(ZC102FIT0010)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100" dirty="0">
                <a:solidFill>
                  <a:schemeClr val="dk1"/>
                </a:solidFill>
              </a:rPr>
              <a:t> - </a:t>
            </a:r>
            <a:r>
              <a:rPr lang="ko-KR" altLang="en-US" sz="1100" dirty="0">
                <a:solidFill>
                  <a:schemeClr val="dk1"/>
                </a:solidFill>
              </a:rPr>
              <a:t>고객 마스터 테이블</a:t>
            </a:r>
            <a:r>
              <a:rPr lang="en-US" altLang="ko-KR" sz="1100" dirty="0">
                <a:solidFill>
                  <a:schemeClr val="dk1"/>
                </a:solidFill>
              </a:rPr>
              <a:t>(ZC102SDT0001)        - BP-</a:t>
            </a:r>
            <a:r>
              <a:rPr lang="ko-KR" altLang="en-US" sz="1100" dirty="0">
                <a:solidFill>
                  <a:schemeClr val="dk1"/>
                </a:solidFill>
              </a:rPr>
              <a:t>자재 테이블</a:t>
            </a:r>
            <a:r>
              <a:rPr lang="en-US" altLang="ko-KR" sz="1100" dirty="0">
                <a:solidFill>
                  <a:schemeClr val="dk1"/>
                </a:solidFill>
              </a:rPr>
              <a:t>(ZC102MMT0019)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-KR" altLang="en-US" sz="1100" dirty="0">
                <a:solidFill>
                  <a:schemeClr val="dk1"/>
                </a:solidFill>
              </a:rPr>
              <a:t>거래처 마스터 테이블</a:t>
            </a:r>
            <a:r>
              <a:rPr lang="en-US" altLang="ko-KR" sz="1100" dirty="0">
                <a:solidFill>
                  <a:schemeClr val="dk1"/>
                </a:solidFill>
              </a:rPr>
              <a:t>(ZC102MMT0002)   - </a:t>
            </a:r>
            <a:r>
              <a:rPr lang="ko-KR" altLang="en-US" sz="11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100" dirty="0">
                <a:solidFill>
                  <a:schemeClr val="dk1"/>
                </a:solidFill>
              </a:rPr>
              <a:t> 테이블</a:t>
            </a:r>
            <a:r>
              <a:rPr lang="en-US" altLang="ko-KR" sz="1100" dirty="0">
                <a:solidFill>
                  <a:schemeClr val="dk1"/>
                </a:solidFill>
              </a:rPr>
              <a:t>(ZC102MMT0011)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 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여신 관리 테이블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(ZC102FIT0008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          </a:t>
            </a:r>
            <a:r>
              <a:rPr lang="en-US" altLang="ko-KR" sz="1100">
                <a:solidFill>
                  <a:schemeClr val="dk1"/>
                </a:solidFill>
              </a:rPr>
              <a:t>- </a:t>
            </a:r>
            <a:r>
              <a:rPr lang="ko-KR" altLang="en-US" sz="1100" dirty="0">
                <a:solidFill>
                  <a:schemeClr val="dk1"/>
                </a:solidFill>
              </a:rPr>
              <a:t>계좌 마스터 테이블</a:t>
            </a:r>
            <a:r>
              <a:rPr lang="en-US" altLang="ko-KR" sz="1100" dirty="0">
                <a:solidFill>
                  <a:schemeClr val="dk1"/>
                </a:solidFill>
              </a:rPr>
              <a:t>(ZC102FIT0013)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C7F70D1C-2C5C-1E64-8B06-6AE5F0D204A3}"/>
              </a:ext>
            </a:extLst>
          </p:cNvPr>
          <p:cNvSpPr/>
          <p:nvPr/>
        </p:nvSpPr>
        <p:spPr>
          <a:xfrm>
            <a:off x="6138861" y="1406805"/>
            <a:ext cx="5729288" cy="523361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A04ED99C-0D4B-CFFA-E4F0-B79346C4491A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BF29CD1-9F28-67AB-14AB-E15C1DF38392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BCB002B9-852C-B681-62E1-45A12EDE390C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CE7D1308-C8B1-35C7-F169-50E303713331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EF0931BE-3C07-94F5-B9BE-0E155C1EE008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0D370285-77A5-74E1-9F7F-2CD56CF5117C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D8BCFF00-515E-3BEA-F69E-3D90525A5662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E0C23BC2-F645-54BB-B12B-308ABFF8FF7D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A878BCF5-E9C3-C181-A47D-5D55644B96AF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B3B6B4-6AE9-3C10-CC88-3942C4D3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93" y="1489494"/>
            <a:ext cx="3290548" cy="2688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B0FBB2-2EDD-C3C1-FAC2-4C5102A11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81" y="1550894"/>
            <a:ext cx="2500698" cy="5965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3D484-F1C6-78CA-A3BC-397602DFB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864" y="2565529"/>
            <a:ext cx="2811916" cy="2679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8E146D-6508-61DB-60CB-A0A23F66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864" y="5245275"/>
            <a:ext cx="2811916" cy="1338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8149C-4FE0-F2BC-30A8-69E0512B9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556" y="4308794"/>
            <a:ext cx="2367769" cy="1270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66E80-D741-1AA6-0340-97B57DA9A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986" y="5578830"/>
            <a:ext cx="2367769" cy="10274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FCACCB-93DD-2427-D18D-E5F0C35259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4161" y="2592186"/>
            <a:ext cx="2173986" cy="1688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9DF923-9237-5628-3B73-BBE18866A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4475" y="2163029"/>
            <a:ext cx="1209940" cy="591832"/>
          </a:xfrm>
          <a:prstGeom prst="rect">
            <a:avLst/>
          </a:prstGeom>
        </p:spPr>
      </p:pic>
      <p:sp>
        <p:nvSpPr>
          <p:cNvPr id="22" name="Google Shape;288;p6">
            <a:extLst>
              <a:ext uri="{FF2B5EF4-FFF2-40B4-BE49-F238E27FC236}">
                <a16:creationId xmlns:a16="http://schemas.microsoft.com/office/drawing/2014/main" id="{9D647472-63C8-380D-9497-CC594F8BFD19}"/>
              </a:ext>
            </a:extLst>
          </p:cNvPr>
          <p:cNvSpPr/>
          <p:nvPr/>
        </p:nvSpPr>
        <p:spPr>
          <a:xfrm>
            <a:off x="8884445" y="1612801"/>
            <a:ext cx="158954" cy="1326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87;p6">
            <a:extLst>
              <a:ext uri="{FF2B5EF4-FFF2-40B4-BE49-F238E27FC236}">
                <a16:creationId xmlns:a16="http://schemas.microsoft.com/office/drawing/2014/main" id="{617A488A-1BCE-27C1-0EFD-8E904F9662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91475" y="1686674"/>
            <a:ext cx="892970" cy="357995"/>
          </a:xfrm>
          <a:prstGeom prst="bentConnector3">
            <a:avLst>
              <a:gd name="adj1" fmla="val 10013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88;p6">
            <a:extLst>
              <a:ext uri="{FF2B5EF4-FFF2-40B4-BE49-F238E27FC236}">
                <a16:creationId xmlns:a16="http://schemas.microsoft.com/office/drawing/2014/main" id="{023BD22A-CDD1-178C-ECE8-B3F61404AAAF}"/>
              </a:ext>
            </a:extLst>
          </p:cNvPr>
          <p:cNvSpPr/>
          <p:nvPr/>
        </p:nvSpPr>
        <p:spPr>
          <a:xfrm>
            <a:off x="6299142" y="1701704"/>
            <a:ext cx="559383" cy="17706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87;p6">
            <a:extLst>
              <a:ext uri="{FF2B5EF4-FFF2-40B4-BE49-F238E27FC236}">
                <a16:creationId xmlns:a16="http://schemas.microsoft.com/office/drawing/2014/main" id="{38FFD020-D17B-5BD5-E3CE-C294D6A4846A}"/>
              </a:ext>
            </a:extLst>
          </p:cNvPr>
          <p:cNvCxnSpPr>
            <a:cxnSpLocks/>
            <a:stCxn id="28" idx="2"/>
            <a:endCxn id="6" idx="1"/>
          </p:cNvCxnSpPr>
          <p:nvPr/>
        </p:nvCxnSpPr>
        <p:spPr>
          <a:xfrm rot="5400000" flipH="1" flipV="1">
            <a:off x="7933100" y="494889"/>
            <a:ext cx="29614" cy="2738147"/>
          </a:xfrm>
          <a:prstGeom prst="bentConnector4">
            <a:avLst>
              <a:gd name="adj1" fmla="val -771932"/>
              <a:gd name="adj2" fmla="val 5510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" name="Google Shape;288;p6">
            <a:extLst>
              <a:ext uri="{FF2B5EF4-FFF2-40B4-BE49-F238E27FC236}">
                <a16:creationId xmlns:a16="http://schemas.microsoft.com/office/drawing/2014/main" id="{E6BAC492-056F-C8F5-655C-7FBA20832C6E}"/>
              </a:ext>
            </a:extLst>
          </p:cNvPr>
          <p:cNvSpPr/>
          <p:nvPr/>
        </p:nvSpPr>
        <p:spPr>
          <a:xfrm>
            <a:off x="6319139" y="2154002"/>
            <a:ext cx="3161411" cy="983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287;p6">
            <a:extLst>
              <a:ext uri="{FF2B5EF4-FFF2-40B4-BE49-F238E27FC236}">
                <a16:creationId xmlns:a16="http://schemas.microsoft.com/office/drawing/2014/main" id="{45ECAB86-7507-FADE-73E9-B64814BB7041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 rot="5400000">
            <a:off x="7737222" y="2402905"/>
            <a:ext cx="313225" cy="120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Google Shape;288;p6">
            <a:extLst>
              <a:ext uri="{FF2B5EF4-FFF2-40B4-BE49-F238E27FC236}">
                <a16:creationId xmlns:a16="http://schemas.microsoft.com/office/drawing/2014/main" id="{727B219C-DEFB-EC1F-DDF2-BBAACB30824F}"/>
              </a:ext>
            </a:extLst>
          </p:cNvPr>
          <p:cNvSpPr/>
          <p:nvPr/>
        </p:nvSpPr>
        <p:spPr>
          <a:xfrm>
            <a:off x="8924027" y="1951728"/>
            <a:ext cx="158954" cy="1326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88;p6">
            <a:extLst>
              <a:ext uri="{FF2B5EF4-FFF2-40B4-BE49-F238E27FC236}">
                <a16:creationId xmlns:a16="http://schemas.microsoft.com/office/drawing/2014/main" id="{5A0223A5-604B-8008-A41B-41EC128A75D7}"/>
              </a:ext>
            </a:extLst>
          </p:cNvPr>
          <p:cNvSpPr/>
          <p:nvPr/>
        </p:nvSpPr>
        <p:spPr>
          <a:xfrm>
            <a:off x="9082737" y="2724807"/>
            <a:ext cx="158954" cy="1326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287;p6">
            <a:extLst>
              <a:ext uri="{FF2B5EF4-FFF2-40B4-BE49-F238E27FC236}">
                <a16:creationId xmlns:a16="http://schemas.microsoft.com/office/drawing/2014/main" id="{6919B532-4732-B948-561B-D51B1919AB71}"/>
              </a:ext>
            </a:extLst>
          </p:cNvPr>
          <p:cNvCxnSpPr>
            <a:cxnSpLocks/>
            <a:stCxn id="39" idx="2"/>
            <a:endCxn id="16" idx="1"/>
          </p:cNvCxnSpPr>
          <p:nvPr/>
        </p:nvCxnSpPr>
        <p:spPr>
          <a:xfrm rot="16200000" flipH="1">
            <a:off x="8672779" y="2415107"/>
            <a:ext cx="1352107" cy="690657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287;p6">
            <a:extLst>
              <a:ext uri="{FF2B5EF4-FFF2-40B4-BE49-F238E27FC236}">
                <a16:creationId xmlns:a16="http://schemas.microsoft.com/office/drawing/2014/main" id="{8E024448-0009-3564-AC8D-828414F1BE5A}"/>
              </a:ext>
            </a:extLst>
          </p:cNvPr>
          <p:cNvCxnSpPr>
            <a:cxnSpLocks/>
            <a:stCxn id="40" idx="3"/>
            <a:endCxn id="16" idx="1"/>
          </p:cNvCxnSpPr>
          <p:nvPr/>
        </p:nvCxnSpPr>
        <p:spPr>
          <a:xfrm>
            <a:off x="9241691" y="2791135"/>
            <a:ext cx="452470" cy="64535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288;p6">
            <a:extLst>
              <a:ext uri="{FF2B5EF4-FFF2-40B4-BE49-F238E27FC236}">
                <a16:creationId xmlns:a16="http://schemas.microsoft.com/office/drawing/2014/main" id="{79F0F0A4-CBD1-5FE0-113C-64B0D27F2CE1}"/>
              </a:ext>
            </a:extLst>
          </p:cNvPr>
          <p:cNvSpPr/>
          <p:nvPr/>
        </p:nvSpPr>
        <p:spPr>
          <a:xfrm>
            <a:off x="6481864" y="5237755"/>
            <a:ext cx="2759827" cy="134605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288;p6">
            <a:extLst>
              <a:ext uri="{FF2B5EF4-FFF2-40B4-BE49-F238E27FC236}">
                <a16:creationId xmlns:a16="http://schemas.microsoft.com/office/drawing/2014/main" id="{0C2C817E-10DC-885A-8B71-B320E584B204}"/>
              </a:ext>
            </a:extLst>
          </p:cNvPr>
          <p:cNvSpPr/>
          <p:nvPr/>
        </p:nvSpPr>
        <p:spPr>
          <a:xfrm>
            <a:off x="9348556" y="5008341"/>
            <a:ext cx="2357199" cy="16278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813AFC-61F1-43BA-24E7-2E80B9E0B242}"/>
              </a:ext>
            </a:extLst>
          </p:cNvPr>
          <p:cNvSpPr txBox="1"/>
          <p:nvPr/>
        </p:nvSpPr>
        <p:spPr>
          <a:xfrm>
            <a:off x="8726814" y="1383845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A9A4CC-0E78-DD61-0B3C-D9D5735B061C}"/>
              </a:ext>
            </a:extLst>
          </p:cNvPr>
          <p:cNvSpPr txBox="1"/>
          <p:nvPr/>
        </p:nvSpPr>
        <p:spPr>
          <a:xfrm>
            <a:off x="6193275" y="1469903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C161E4-27D1-AF78-E2B7-C83D83CE3801}"/>
              </a:ext>
            </a:extLst>
          </p:cNvPr>
          <p:cNvSpPr txBox="1"/>
          <p:nvPr/>
        </p:nvSpPr>
        <p:spPr>
          <a:xfrm>
            <a:off x="8751631" y="1825884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54" name="Google Shape;288;p6">
            <a:extLst>
              <a:ext uri="{FF2B5EF4-FFF2-40B4-BE49-F238E27FC236}">
                <a16:creationId xmlns:a16="http://schemas.microsoft.com/office/drawing/2014/main" id="{7E297BD1-C6B9-C4C5-9FAF-7FF20387E45D}"/>
              </a:ext>
            </a:extLst>
          </p:cNvPr>
          <p:cNvSpPr/>
          <p:nvPr/>
        </p:nvSpPr>
        <p:spPr>
          <a:xfrm>
            <a:off x="9819484" y="2791134"/>
            <a:ext cx="534191" cy="50191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287;p6">
            <a:extLst>
              <a:ext uri="{FF2B5EF4-FFF2-40B4-BE49-F238E27FC236}">
                <a16:creationId xmlns:a16="http://schemas.microsoft.com/office/drawing/2014/main" id="{C2D6744D-87C3-3873-E5C4-E1936007090A}"/>
              </a:ext>
            </a:extLst>
          </p:cNvPr>
          <p:cNvCxnSpPr>
            <a:cxnSpLocks/>
            <a:stCxn id="54" idx="3"/>
            <a:endCxn id="18" idx="2"/>
          </p:cNvCxnSpPr>
          <p:nvPr/>
        </p:nvCxnSpPr>
        <p:spPr>
          <a:xfrm flipV="1">
            <a:off x="10353675" y="2754861"/>
            <a:ext cx="655770" cy="287231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DFA738-45E5-B361-8B9E-6054C58D57B7}"/>
              </a:ext>
            </a:extLst>
          </p:cNvPr>
          <p:cNvSpPr txBox="1"/>
          <p:nvPr/>
        </p:nvSpPr>
        <p:spPr>
          <a:xfrm>
            <a:off x="6181322" y="1935183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0FFB59-3FF6-52C5-2836-FF689CD95EF9}"/>
              </a:ext>
            </a:extLst>
          </p:cNvPr>
          <p:cNvSpPr txBox="1"/>
          <p:nvPr/>
        </p:nvSpPr>
        <p:spPr>
          <a:xfrm>
            <a:off x="9119001" y="2457916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5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2DDAC8-45B5-66B2-8D19-C7E3B88CB88A}"/>
              </a:ext>
            </a:extLst>
          </p:cNvPr>
          <p:cNvSpPr txBox="1"/>
          <p:nvPr/>
        </p:nvSpPr>
        <p:spPr>
          <a:xfrm>
            <a:off x="10166490" y="2507329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AA998C-FBB4-BCA3-EE20-D9193F91A425}"/>
              </a:ext>
            </a:extLst>
          </p:cNvPr>
          <p:cNvSpPr txBox="1"/>
          <p:nvPr/>
        </p:nvSpPr>
        <p:spPr>
          <a:xfrm>
            <a:off x="6379865" y="4951345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7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643E11-4B3F-9F63-D358-08E0FB295DE0}"/>
              </a:ext>
            </a:extLst>
          </p:cNvPr>
          <p:cNvSpPr txBox="1"/>
          <p:nvPr/>
        </p:nvSpPr>
        <p:spPr>
          <a:xfrm>
            <a:off x="9241691" y="4785584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6875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605526A-FBB4-6CCA-E3F1-5190D2AB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16941E4A-227A-5215-F5F9-48D7593B3ECB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F9C26FC-D67B-C8A4-A355-E814894FDEDA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7D0637D-0D29-C8B2-C601-426A712CD572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6AF89D2-6670-4B08-F11A-10713CDF2877}"/>
              </a:ext>
            </a:extLst>
          </p:cNvPr>
          <p:cNvSpPr txBox="1"/>
          <p:nvPr/>
        </p:nvSpPr>
        <p:spPr>
          <a:xfrm>
            <a:off x="151306" y="103825"/>
            <a:ext cx="4792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감가상각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2AE6C496-31F7-BD2C-9148-AE1E4BAA88F5}"/>
              </a:ext>
            </a:extLst>
          </p:cNvPr>
          <p:cNvSpPr/>
          <p:nvPr/>
        </p:nvSpPr>
        <p:spPr>
          <a:xfrm>
            <a:off x="279548" y="1365170"/>
            <a:ext cx="5862192" cy="527524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감가상각 조회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설비 조회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필터 세팅을 통한 필터 조건 설정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테이블 확대 및 </a:t>
            </a:r>
            <a:r>
              <a:rPr lang="en-US" altLang="ko-KR" sz="1500" dirty="0">
                <a:solidFill>
                  <a:schemeClr val="dk1"/>
                </a:solidFill>
              </a:rPr>
              <a:t>Excel, PDF </a:t>
            </a:r>
            <a:r>
              <a:rPr lang="ko-KR" altLang="en-US" sz="1500" dirty="0">
                <a:solidFill>
                  <a:schemeClr val="dk1"/>
                </a:solidFill>
              </a:rPr>
              <a:t>추출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설비 선택 시 상세 페이지로 라우팅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설비 상세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취득가액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장부가액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감가상각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누계액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대시보드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년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월 별 감가상각비 누계 그래프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년도별 감가상각비 비교 도넛 그래프 조회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취득가액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장부가액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감가상각 </a:t>
            </a:r>
            <a:r>
              <a:rPr lang="ko-KR" altLang="en-US" sz="1500" dirty="0" err="1">
                <a:solidFill>
                  <a:schemeClr val="dk1"/>
                </a:solidFill>
              </a:rPr>
              <a:t>누계액</a:t>
            </a:r>
            <a:r>
              <a:rPr lang="ko-KR" altLang="en-US" sz="1500" dirty="0">
                <a:solidFill>
                  <a:schemeClr val="dk1"/>
                </a:solidFill>
              </a:rPr>
              <a:t> 금액 비교 도넛 그래프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모든 차트 데이터 선택 시 상세 데이터 팝업 출력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</a:rPr>
              <a:t> 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자산 마스터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(ZC102FIT0007)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자산 감가상각 로그 테이블</a:t>
            </a:r>
            <a:r>
              <a:rPr lang="en-US" altLang="ko-KR" sz="1500" dirty="0">
                <a:solidFill>
                  <a:schemeClr val="dk1"/>
                </a:solidFill>
              </a:rPr>
              <a:t>(ZC102FIT0012)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13AE8732-CEF8-6612-AB93-00E3EB926D62}"/>
              </a:ext>
            </a:extLst>
          </p:cNvPr>
          <p:cNvSpPr/>
          <p:nvPr/>
        </p:nvSpPr>
        <p:spPr>
          <a:xfrm>
            <a:off x="6138861" y="1406805"/>
            <a:ext cx="5729288" cy="523361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8B5CB995-1495-09BD-174A-EE80CECE4FF4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EE3E4F0C-856D-BFD2-DBD0-B199F74E422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76237D7B-2981-B2EC-3814-850144197B66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2BBD5FF5-97C5-6BCA-DA50-5D97C478813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986B5357-1905-663D-E572-39AF5F8F7F32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7B6FF8F9-6162-6180-9C77-EE6BC1591D6A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이영찬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6B699038-DEC9-DE6E-C2D0-70169A79DA9B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이영찬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2C8807AC-4132-B96E-CF5E-0560B53A33B4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73A71B9A-067C-8907-BEA5-FD5630282282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94959-8612-58EB-87B6-E7669FED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51" y="1425161"/>
            <a:ext cx="4251400" cy="33380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EA071A-BFB0-78CF-5D4C-A1028350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025" y="2467771"/>
            <a:ext cx="1750859" cy="875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29E8AE-0F94-4047-50E7-1EDC95141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35" y="3218740"/>
            <a:ext cx="2908148" cy="20620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3AC725-6A8A-A646-0698-C57C57A01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009" y="4033060"/>
            <a:ext cx="2498479" cy="2495550"/>
          </a:xfrm>
          <a:prstGeom prst="rect">
            <a:avLst/>
          </a:prstGeom>
        </p:spPr>
      </p:pic>
      <p:cxnSp>
        <p:nvCxnSpPr>
          <p:cNvPr id="13" name="Google Shape;287;p6">
            <a:extLst>
              <a:ext uri="{FF2B5EF4-FFF2-40B4-BE49-F238E27FC236}">
                <a16:creationId xmlns:a16="http://schemas.microsoft.com/office/drawing/2014/main" id="{0EB4ED36-A1EC-03ED-5D5D-D0F9D7BCC96B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rot="16200000" flipH="1">
            <a:off x="10185791" y="1798107"/>
            <a:ext cx="724696" cy="61463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288;p6">
            <a:extLst>
              <a:ext uri="{FF2B5EF4-FFF2-40B4-BE49-F238E27FC236}">
                <a16:creationId xmlns:a16="http://schemas.microsoft.com/office/drawing/2014/main" id="{3680C615-CD71-BA0A-AEE2-1B48D255BD31}"/>
              </a:ext>
            </a:extLst>
          </p:cNvPr>
          <p:cNvSpPr/>
          <p:nvPr/>
        </p:nvSpPr>
        <p:spPr>
          <a:xfrm>
            <a:off x="10124797" y="1615428"/>
            <a:ext cx="232053" cy="1276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C159E-5326-0DDD-FAAE-970A6B1584E9}"/>
              </a:ext>
            </a:extLst>
          </p:cNvPr>
          <p:cNvSpPr txBox="1"/>
          <p:nvPr/>
        </p:nvSpPr>
        <p:spPr>
          <a:xfrm>
            <a:off x="6183163" y="2031324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40FF73-87FB-BBD8-3C30-7E72593FE6FA}"/>
              </a:ext>
            </a:extLst>
          </p:cNvPr>
          <p:cNvSpPr txBox="1"/>
          <p:nvPr/>
        </p:nvSpPr>
        <p:spPr>
          <a:xfrm>
            <a:off x="9956285" y="1385025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21" name="Google Shape;288;p6">
            <a:extLst>
              <a:ext uri="{FF2B5EF4-FFF2-40B4-BE49-F238E27FC236}">
                <a16:creationId xmlns:a16="http://schemas.microsoft.com/office/drawing/2014/main" id="{FD60A023-4A83-34D4-8CD1-D203086D7DF4}"/>
              </a:ext>
            </a:extLst>
          </p:cNvPr>
          <p:cNvSpPr/>
          <p:nvPr/>
        </p:nvSpPr>
        <p:spPr>
          <a:xfrm>
            <a:off x="9920359" y="2031324"/>
            <a:ext cx="232053" cy="1276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87;p6">
            <a:extLst>
              <a:ext uri="{FF2B5EF4-FFF2-40B4-BE49-F238E27FC236}">
                <a16:creationId xmlns:a16="http://schemas.microsoft.com/office/drawing/2014/main" id="{58E1E4AB-8F10-2B0B-AB15-2BAF10297170}"/>
              </a:ext>
            </a:extLst>
          </p:cNvPr>
          <p:cNvCxnSpPr>
            <a:cxnSpLocks/>
            <a:stCxn id="21" idx="1"/>
            <a:endCxn id="10" idx="0"/>
          </p:cNvCxnSpPr>
          <p:nvPr/>
        </p:nvCxnSpPr>
        <p:spPr>
          <a:xfrm rot="10800000" flipV="1">
            <a:off x="7507209" y="2095148"/>
            <a:ext cx="2413150" cy="1123592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7EE3E-F169-2C07-54DA-0C3BDA547895}"/>
              </a:ext>
            </a:extLst>
          </p:cNvPr>
          <p:cNvSpPr txBox="1"/>
          <p:nvPr/>
        </p:nvSpPr>
        <p:spPr>
          <a:xfrm>
            <a:off x="9749485" y="1804320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28" name="Google Shape;288;p6">
            <a:extLst>
              <a:ext uri="{FF2B5EF4-FFF2-40B4-BE49-F238E27FC236}">
                <a16:creationId xmlns:a16="http://schemas.microsoft.com/office/drawing/2014/main" id="{9CAD5B46-58AF-23F9-6136-5030F7243B19}"/>
              </a:ext>
            </a:extLst>
          </p:cNvPr>
          <p:cNvSpPr/>
          <p:nvPr/>
        </p:nvSpPr>
        <p:spPr>
          <a:xfrm>
            <a:off x="6339287" y="2292636"/>
            <a:ext cx="3948104" cy="1276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87;p6">
            <a:extLst>
              <a:ext uri="{FF2B5EF4-FFF2-40B4-BE49-F238E27FC236}">
                <a16:creationId xmlns:a16="http://schemas.microsoft.com/office/drawing/2014/main" id="{AFFB7C3A-F4DF-9FAF-BD1D-D1EF61D62B0F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>
          <a:xfrm rot="16200000" flipH="1">
            <a:off x="8498406" y="2235216"/>
            <a:ext cx="1612777" cy="1982910"/>
          </a:xfrm>
          <a:prstGeom prst="bentConnector3">
            <a:avLst>
              <a:gd name="adj1" fmla="val 8661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70EEEB-351F-01F9-2C3E-A58BF0EB3BC4}"/>
              </a:ext>
            </a:extLst>
          </p:cNvPr>
          <p:cNvSpPr txBox="1"/>
          <p:nvPr/>
        </p:nvSpPr>
        <p:spPr>
          <a:xfrm>
            <a:off x="8868302" y="4126197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</a:p>
        </p:txBody>
      </p:sp>
      <p:sp>
        <p:nvSpPr>
          <p:cNvPr id="35" name="Google Shape;288;p6">
            <a:extLst>
              <a:ext uri="{FF2B5EF4-FFF2-40B4-BE49-F238E27FC236}">
                <a16:creationId xmlns:a16="http://schemas.microsoft.com/office/drawing/2014/main" id="{41237471-4371-C93F-C04E-AE54B0B8ACB0}"/>
              </a:ext>
            </a:extLst>
          </p:cNvPr>
          <p:cNvSpPr/>
          <p:nvPr/>
        </p:nvSpPr>
        <p:spPr>
          <a:xfrm>
            <a:off x="9066852" y="4324462"/>
            <a:ext cx="2478636" cy="1681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88;p6">
            <a:extLst>
              <a:ext uri="{FF2B5EF4-FFF2-40B4-BE49-F238E27FC236}">
                <a16:creationId xmlns:a16="http://schemas.microsoft.com/office/drawing/2014/main" id="{992E6850-094C-8DEA-6F61-438DAEAC79A4}"/>
              </a:ext>
            </a:extLst>
          </p:cNvPr>
          <p:cNvSpPr/>
          <p:nvPr/>
        </p:nvSpPr>
        <p:spPr>
          <a:xfrm>
            <a:off x="11334234" y="4534260"/>
            <a:ext cx="219866" cy="8699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4AC2EC9-5521-D7D4-A3A2-DAF52949C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977" y="4719905"/>
            <a:ext cx="2933921" cy="1136378"/>
          </a:xfrm>
          <a:prstGeom prst="rect">
            <a:avLst/>
          </a:prstGeom>
        </p:spPr>
      </p:pic>
      <p:cxnSp>
        <p:nvCxnSpPr>
          <p:cNvPr id="42" name="Google Shape;287;p6">
            <a:extLst>
              <a:ext uri="{FF2B5EF4-FFF2-40B4-BE49-F238E27FC236}">
                <a16:creationId xmlns:a16="http://schemas.microsoft.com/office/drawing/2014/main" id="{488B424C-FA6D-E91E-1EAD-C6EB5CE676D4}"/>
              </a:ext>
            </a:extLst>
          </p:cNvPr>
          <p:cNvCxnSpPr>
            <a:cxnSpLocks/>
            <a:stCxn id="36" idx="1"/>
            <a:endCxn id="39" idx="0"/>
          </p:cNvCxnSpPr>
          <p:nvPr/>
        </p:nvCxnSpPr>
        <p:spPr>
          <a:xfrm rot="10800000" flipV="1">
            <a:off x="7444938" y="4577757"/>
            <a:ext cx="3889296" cy="142147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7A5B5F2-0689-A3EA-72CD-9D08BD0CE97B}"/>
              </a:ext>
            </a:extLst>
          </p:cNvPr>
          <p:cNvSpPr txBox="1"/>
          <p:nvPr/>
        </p:nvSpPr>
        <p:spPr>
          <a:xfrm>
            <a:off x="11565331" y="4354125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6" name="Google Shape;288;p6">
            <a:extLst>
              <a:ext uri="{FF2B5EF4-FFF2-40B4-BE49-F238E27FC236}">
                <a16:creationId xmlns:a16="http://schemas.microsoft.com/office/drawing/2014/main" id="{98D9B4AB-EE1D-90A9-E321-F31CF2533591}"/>
              </a:ext>
            </a:extLst>
          </p:cNvPr>
          <p:cNvSpPr/>
          <p:nvPr/>
        </p:nvSpPr>
        <p:spPr>
          <a:xfrm>
            <a:off x="9062373" y="4657502"/>
            <a:ext cx="2478636" cy="18735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987E0E-D806-677D-667D-F96B3E387E61}"/>
              </a:ext>
            </a:extLst>
          </p:cNvPr>
          <p:cNvSpPr txBox="1"/>
          <p:nvPr/>
        </p:nvSpPr>
        <p:spPr>
          <a:xfrm>
            <a:off x="8882254" y="4613127"/>
            <a:ext cx="3311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5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1991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5346BFF-F562-6881-4DB1-1F38BD085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39AE54B4-28B5-DA15-4B24-805BCC0A1753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155C4449-5D65-28ED-C88C-21D57A7E0E6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875B1C72-761F-BB51-F585-8EFF2033881D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B2DBF16D-2976-E10B-0B0F-97D6355EE554}"/>
              </a:ext>
            </a:extLst>
          </p:cNvPr>
          <p:cNvSpPr txBox="1"/>
          <p:nvPr/>
        </p:nvSpPr>
        <p:spPr>
          <a:xfrm>
            <a:off x="151306" y="103825"/>
            <a:ext cx="4059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계획오더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dirty="0">
                <a:solidFill>
                  <a:schemeClr val="lt1"/>
                </a:solidFill>
              </a:rPr>
              <a:t>CRUD </a:t>
            </a:r>
            <a:r>
              <a:rPr lang="ko-KR" altLang="en-US" sz="2000">
                <a:solidFill>
                  <a:schemeClr val="lt1"/>
                </a:solidFill>
              </a:rPr>
              <a:t>프로그램 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5948EA61-E972-2552-4623-03CAD54A5743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dirty="0"/>
              <a:t>MRP </a:t>
            </a:r>
            <a:r>
              <a:rPr lang="ko-KR" altLang="en-US" dirty="0"/>
              <a:t>또는 </a:t>
            </a:r>
            <a:r>
              <a:rPr lang="ko-KR" altLang="en-US" dirty="0" err="1"/>
              <a:t>긴급오더로</a:t>
            </a:r>
            <a:r>
              <a:rPr lang="ko-KR" altLang="en-US" dirty="0"/>
              <a:t> 생성된 </a:t>
            </a:r>
            <a:r>
              <a:rPr lang="ko-KR" altLang="en-US" dirty="0" err="1"/>
              <a:t>계획오더를</a:t>
            </a:r>
            <a:r>
              <a:rPr lang="ko-KR" altLang="en-US" dirty="0"/>
              <a:t> 조회</a:t>
            </a:r>
            <a:r>
              <a:rPr lang="en-US" altLang="ko-KR" dirty="0"/>
              <a:t>·</a:t>
            </a:r>
            <a:r>
              <a:rPr lang="ko-KR" altLang="en-US" dirty="0"/>
              <a:t>검토 후</a:t>
            </a:r>
            <a:r>
              <a:rPr lang="en-US" altLang="ko-KR" dirty="0"/>
              <a:t>, </a:t>
            </a:r>
          </a:p>
          <a:p>
            <a:pPr>
              <a:lnSpc>
                <a:spcPct val="120000"/>
              </a:lnSpc>
              <a:buSzPts val="1800"/>
            </a:pPr>
            <a:r>
              <a:rPr lang="ko-KR" altLang="en-US" dirty="0"/>
              <a:t>수정 및</a:t>
            </a:r>
            <a:r>
              <a:rPr lang="en-US" altLang="ko-KR" dirty="0"/>
              <a:t> </a:t>
            </a:r>
            <a:r>
              <a:rPr lang="ko-KR" altLang="en-US" dirty="0"/>
              <a:t>승인 또는 반려 처리를 통해 </a:t>
            </a:r>
            <a:r>
              <a:rPr lang="ko-KR" altLang="en-US" dirty="0" err="1"/>
              <a:t>생산오더로</a:t>
            </a:r>
            <a:r>
              <a:rPr lang="ko-KR" altLang="en-US" dirty="0"/>
              <a:t> 전환할 수 있는 프로그램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계획오더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조회 버튼을 통해 검색 조건에 따른 오더 조회 가능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상태 아이콘을 통해 현황 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확인 가능</a:t>
            </a:r>
            <a:endParaRPr lang="en-US" altLang="ko-KR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dirty="0">
                <a:latin typeface="Arial" panose="020B0604020202020204" pitchFamily="34" charset="0"/>
              </a:rPr>
              <a:t>      </a:t>
            </a:r>
            <a:r>
              <a:rPr lang="ko-KR" altLang="en-US" dirty="0">
                <a:latin typeface="Arial" panose="020B0604020202020204" pitchFamily="34" charset="0"/>
              </a:rPr>
              <a:t>노랑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</a:rPr>
              <a:t> 대기       초록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</a:rPr>
              <a:t>승인          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빨강 </a:t>
            </a:r>
            <a:r>
              <a:rPr lang="en-US" altLang="ko-K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</a:t>
            </a:r>
            <a:endParaRPr lang="en-US" altLang="ko-KR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수정 버튼 클릭 시 계획생산일 수정 가능 </a:t>
            </a:r>
            <a:endParaRPr lang="en-US" altLang="ko-KR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dirty="0">
                <a:latin typeface="Arial" panose="020B0604020202020204" pitchFamily="34" charset="0"/>
              </a:rPr>
              <a:t>     -  </a:t>
            </a:r>
            <a:r>
              <a:rPr lang="ko-KR" altLang="en-US" dirty="0" err="1">
                <a:latin typeface="Arial" panose="020B0604020202020204" pitchFamily="34" charset="0"/>
              </a:rPr>
              <a:t>계획생산일</a:t>
            </a:r>
            <a:r>
              <a:rPr lang="ko-KR" altLang="en-US" dirty="0">
                <a:latin typeface="Arial" panose="020B0604020202020204" pitchFamily="34" charset="0"/>
              </a:rPr>
              <a:t> 변경 시 자동적으로 </a:t>
            </a:r>
            <a:r>
              <a:rPr lang="ko-KR" altLang="en-US" dirty="0" err="1">
                <a:latin typeface="Arial" panose="020B0604020202020204" pitchFamily="34" charset="0"/>
              </a:rPr>
              <a:t>계획생산</a:t>
            </a:r>
            <a:r>
              <a:rPr lang="ko-KR" altLang="en-US" dirty="0">
                <a:latin typeface="Arial" panose="020B0604020202020204" pitchFamily="34" charset="0"/>
              </a:rPr>
              <a:t> 종료일도 생산일  </a:t>
            </a:r>
            <a:r>
              <a:rPr lang="en-US" altLang="ko-KR" dirty="0">
                <a:latin typeface="Arial" panose="020B0604020202020204" pitchFamily="34" charset="0"/>
              </a:rPr>
              <a:t>+7</a:t>
            </a:r>
            <a:r>
              <a:rPr lang="ko-KR" altLang="en-US" dirty="0">
                <a:latin typeface="Arial" panose="020B0604020202020204" pitchFamily="34" charset="0"/>
              </a:rPr>
              <a:t>일로 계산되어 수정</a:t>
            </a: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셀 선택 후 승인 버튼 클릭 시 승인</a:t>
            </a:r>
            <a:r>
              <a:rPr lang="en-US" altLang="ko-KR" dirty="0">
                <a:latin typeface="Arial" panose="020B0604020202020204" pitchFamily="34" charset="0"/>
              </a:rPr>
              <a:t>/</a:t>
            </a:r>
            <a:r>
              <a:rPr lang="ko-KR" altLang="en-US" dirty="0">
                <a:latin typeface="Arial" panose="020B0604020202020204" pitchFamily="34" charset="0"/>
              </a:rPr>
              <a:t>반려된 </a:t>
            </a:r>
            <a:r>
              <a:rPr lang="ko-KR" altLang="en-US" dirty="0" err="1">
                <a:latin typeface="Arial" panose="020B0604020202020204" pitchFamily="34" charset="0"/>
              </a:rPr>
              <a:t>계획오더로</a:t>
            </a:r>
            <a:r>
              <a:rPr lang="ko-KR" altLang="en-US" dirty="0">
                <a:latin typeface="Arial" panose="020B0604020202020204" pitchFamily="34" charset="0"/>
              </a:rPr>
              <a:t> 변경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반려 시 반려 사유 선택 필수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기타 선택 시에 텍스트 에디터 팝업 생성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변경사항 후 저장 버튼 클릭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최종적으로 반영되어 승인된 </a:t>
            </a:r>
            <a:r>
              <a:rPr lang="ko-KR" altLang="en-US" dirty="0" err="1">
                <a:latin typeface="Arial" panose="020B0604020202020204" pitchFamily="34" charset="0"/>
              </a:rPr>
              <a:t>계획오더는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</a:rPr>
              <a:t>생산오더로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전환</a:t>
            </a:r>
            <a:endParaRPr dirty="0">
              <a:latin typeface="Arial" panose="020B0604020202020204" pitchFamily="34" charset="0"/>
            </a:endParaRPr>
          </a:p>
          <a:p>
            <a:pPr lvl="0">
              <a:lnSpc>
                <a:spcPct val="120000"/>
              </a:lnSpc>
              <a:buSzPts val="1800"/>
            </a:pPr>
            <a:r>
              <a:rPr lang="ko-KR" i="0" u="none" strike="noStrike" cap="none" dirty="0">
                <a:solidFill>
                  <a:schemeClr val="dk1"/>
                </a:solidFill>
                <a:sym typeface="Arial"/>
              </a:rPr>
              <a:t>2. </a:t>
            </a:r>
            <a:r>
              <a:rPr lang="ko-KR" i="0" u="none" strike="noStrike" cap="none" dirty="0" err="1">
                <a:solidFill>
                  <a:schemeClr val="dk1"/>
                </a:solidFill>
                <a:sym typeface="Arial"/>
              </a:rPr>
              <a:t>Table</a:t>
            </a:r>
            <a:r>
              <a:rPr lang="ko-KR" altLang="en-US" dirty="0">
                <a:solidFill>
                  <a:schemeClr val="dk1"/>
                </a:solidFill>
              </a:rPr>
              <a:t/>
            </a:r>
            <a:br>
              <a:rPr lang="ko-KR" altLang="en-US" dirty="0">
                <a:solidFill>
                  <a:schemeClr val="dk1"/>
                </a:solidFill>
              </a:rPr>
            </a:br>
            <a:r>
              <a:rPr lang="en-US" altLang="ko-KR" sz="1200" dirty="0">
                <a:solidFill>
                  <a:schemeClr val="dk1"/>
                </a:solidFill>
              </a:rPr>
              <a:t>- [PP] 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계획오더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sz="1200" i="0" u="none" strike="noStrike" cap="none" dirty="0">
                <a:solidFill>
                  <a:schemeClr val="dk1"/>
                </a:solidFill>
                <a:sym typeface="Arial"/>
              </a:rPr>
              <a:t>(</a:t>
            </a:r>
            <a:r>
              <a:rPr lang="en-US" altLang="ko-KR" sz="1200" i="0" u="none" strike="noStrike" cap="none" dirty="0">
                <a:solidFill>
                  <a:schemeClr val="dk1"/>
                </a:solidFill>
                <a:sym typeface="Arial"/>
              </a:rPr>
              <a:t>ZC102PPT0006</a:t>
            </a:r>
            <a:r>
              <a:rPr lang="ko-KR" sz="1200" i="0" u="none" strike="noStrike" cap="none" dirty="0">
                <a:solidFill>
                  <a:schemeClr val="dk1"/>
                </a:solidFill>
                <a:sym typeface="Arial"/>
              </a:rPr>
              <a:t>)</a:t>
            </a:r>
            <a:r>
              <a:rPr lang="ko-KR" altLang="ko-KR" sz="1200" dirty="0">
                <a:solidFill>
                  <a:schemeClr val="dk1"/>
                </a:solidFill>
              </a:rPr>
              <a:t> 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200" dirty="0">
                <a:solidFill>
                  <a:schemeClr val="dk1"/>
                </a:solidFill>
              </a:rPr>
              <a:t>- [PP] </a:t>
            </a:r>
            <a:r>
              <a:rPr lang="ko-KR" altLang="en-US" sz="1200" dirty="0">
                <a:solidFill>
                  <a:schemeClr val="dk1"/>
                </a:solidFill>
              </a:rPr>
              <a:t> 라우팅 마스터 </a:t>
            </a:r>
            <a:r>
              <a:rPr lang="ko-KR" altLang="ko-KR" sz="1200" dirty="0">
                <a:solidFill>
                  <a:schemeClr val="dk1"/>
                </a:solidFill>
              </a:rPr>
              <a:t>(</a:t>
            </a:r>
            <a:r>
              <a:rPr lang="en-US" altLang="ko-KR" sz="1200" dirty="0">
                <a:solidFill>
                  <a:schemeClr val="dk1"/>
                </a:solidFill>
              </a:rPr>
              <a:t>ZC102PPT0009</a:t>
            </a:r>
            <a:r>
              <a:rPr lang="ko-KR" altLang="ko-KR" sz="1200" dirty="0">
                <a:solidFill>
                  <a:schemeClr val="dk1"/>
                </a:solidFill>
              </a:rPr>
              <a:t>)</a:t>
            </a:r>
            <a:endParaRPr lang="en-US" altLang="ko-KR" sz="1200"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sz="1200" i="0" u="none" strike="noStrike" cap="none" dirty="0">
                <a:solidFill>
                  <a:schemeClr val="dk1"/>
                </a:solidFill>
                <a:sym typeface="Arial"/>
              </a:rPr>
              <a:t>- [PP] </a:t>
            </a:r>
            <a:r>
              <a:rPr lang="ko-KR" altLang="en-US" sz="1200" dirty="0">
                <a:solidFill>
                  <a:schemeClr val="dk1"/>
                </a:solidFill>
              </a:rPr>
              <a:t> 라우팅 </a:t>
            </a:r>
            <a:r>
              <a:rPr lang="ko-KR" altLang="ko-KR" sz="1200" dirty="0">
                <a:solidFill>
                  <a:schemeClr val="dk1"/>
                </a:solidFill>
              </a:rPr>
              <a:t>(</a:t>
            </a:r>
            <a:r>
              <a:rPr lang="en-US" altLang="ko-KR" sz="1200" dirty="0">
                <a:solidFill>
                  <a:schemeClr val="dk1"/>
                </a:solidFill>
              </a:rPr>
              <a:t>ZC102PPT0010</a:t>
            </a:r>
            <a:r>
              <a:rPr lang="ko-KR" altLang="ko-KR" sz="1200" dirty="0">
                <a:solidFill>
                  <a:schemeClr val="dk1"/>
                </a:solidFill>
              </a:rPr>
              <a:t>) </a:t>
            </a:r>
            <a:r>
              <a:rPr lang="ko-KR" sz="1200" i="0" u="none" strike="noStrike" cap="none" dirty="0">
                <a:solidFill>
                  <a:schemeClr val="dk1"/>
                </a:solidFill>
                <a:sym typeface="Arial"/>
              </a:rPr>
              <a:t/>
            </a:r>
            <a:br>
              <a:rPr lang="ko-KR" sz="1200" i="0" u="none" strike="noStrike" cap="none" dirty="0">
                <a:solidFill>
                  <a:schemeClr val="dk1"/>
                </a:solidFill>
                <a:sym typeface="Arial"/>
              </a:rPr>
            </a:br>
            <a:r>
              <a:rPr lang="en-US" altLang="ko-KR" sz="1200" dirty="0">
                <a:solidFill>
                  <a:schemeClr val="dk1"/>
                </a:solidFill>
              </a:rPr>
              <a:t>- [PP] 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생산오더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ko-KR" sz="1200" i="0" u="none" strike="noStrike" cap="none" dirty="0">
                <a:solidFill>
                  <a:schemeClr val="dk1"/>
                </a:solidFill>
                <a:sym typeface="Arial"/>
              </a:rPr>
              <a:t>(</a:t>
            </a:r>
            <a:r>
              <a:rPr lang="en-US" altLang="ko-KR" sz="1200" i="0" u="none" strike="noStrike" cap="none" dirty="0">
                <a:solidFill>
                  <a:schemeClr val="dk1"/>
                </a:solidFill>
                <a:sym typeface="Arial"/>
              </a:rPr>
              <a:t>ZC102PPT0012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- [HR]  </a:t>
            </a:r>
            <a:r>
              <a:rPr lang="ko-KR" altLang="en-US" sz="1200" dirty="0">
                <a:solidFill>
                  <a:schemeClr val="dk1"/>
                </a:solidFill>
              </a:rPr>
              <a:t>부서마스터</a:t>
            </a:r>
            <a:r>
              <a:rPr lang="en-US" altLang="ko-KR" sz="1200" dirty="0">
                <a:solidFill>
                  <a:schemeClr val="dk1"/>
                </a:solidFill>
              </a:rPr>
              <a:t>(</a:t>
            </a:r>
            <a:r>
              <a:rPr lang="en-US" sz="1200" dirty="0">
                <a:solidFill>
                  <a:schemeClr val="dk1"/>
                </a:solidFill>
              </a:rPr>
              <a:t>ZC102HRT0001)</a:t>
            </a:r>
            <a:endParaRPr sz="12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C3D46C2D-F863-960E-EE06-34F6E5F72586}"/>
              </a:ext>
            </a:extLst>
          </p:cNvPr>
          <p:cNvSpPr/>
          <p:nvPr/>
        </p:nvSpPr>
        <p:spPr>
          <a:xfrm>
            <a:off x="6138861" y="1406805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7F1BB22-DDD1-22E8-CA98-4608645AD63B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42782162-A2DD-7804-2005-713F724764D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EFDC30FC-F67F-111D-A38F-4F6C974107F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C93E471-BC5F-F56D-B9D2-86E1D9C12AF9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B313129F-0C1E-BA04-C9DF-83C005F5552A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3AAE8330-4ADF-5FE9-7061-6871EE770112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ZC102PPR0003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0101D7D5-E73C-CAF4-4974-2BA803E9D3CD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659C5711-B90C-2DB0-D535-1C775DD65ABF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959A0D37-9995-925B-1EE5-23AB441956BB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11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D2C4FBD3-A71E-076E-81E8-F2789BADB239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01" y="1786761"/>
            <a:ext cx="5636590" cy="43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생산오더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65170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dirty="0"/>
              <a:t>생산 오더 모니터링 프로그램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r>
              <a:rPr lang="ko-KR" altLang="en-US" dirty="0" err="1"/>
              <a:t>계획오더에서</a:t>
            </a:r>
            <a:r>
              <a:rPr lang="ko-KR" altLang="en-US" dirty="0"/>
              <a:t> 전환된 </a:t>
            </a:r>
            <a:r>
              <a:rPr lang="ko-KR" altLang="en-US" dirty="0" err="1"/>
              <a:t>생산오더의</a:t>
            </a:r>
            <a:r>
              <a:rPr lang="ko-KR" altLang="en-US" dirty="0"/>
              <a:t> 현재 상태를 생산 전 </a:t>
            </a:r>
            <a:r>
              <a:rPr lang="en-US" altLang="ko-KR" dirty="0"/>
              <a:t>/ </a:t>
            </a:r>
            <a:r>
              <a:rPr lang="ko-KR" altLang="en-US" dirty="0"/>
              <a:t>생산 중 </a:t>
            </a:r>
            <a:r>
              <a:rPr lang="en-US" altLang="ko-KR" dirty="0"/>
              <a:t>/</a:t>
            </a:r>
            <a:r>
              <a:rPr lang="ko-KR" altLang="en-US" dirty="0"/>
              <a:t>생산완료로 자동 분류하여 시각적으로 모니터링할 수 있도록 함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사용자 입력에 따라 다음 조건으로 필터링 조회 가능</a:t>
            </a:r>
            <a:r>
              <a:rPr lang="en-US" altLang="ko-KR" dirty="0"/>
              <a:t>(</a:t>
            </a:r>
            <a:r>
              <a:rPr lang="ko-KR" altLang="en-US" dirty="0" err="1"/>
              <a:t>생산오더번호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생산 시작일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조건 </a:t>
            </a:r>
            <a:r>
              <a:rPr lang="ko-KR" altLang="en-US" dirty="0" err="1"/>
              <a:t>미입력</a:t>
            </a:r>
            <a:r>
              <a:rPr lang="ko-KR" altLang="en-US" dirty="0"/>
              <a:t> 시</a:t>
            </a:r>
            <a:r>
              <a:rPr lang="en-US" altLang="ko-KR" dirty="0"/>
              <a:t>, [</a:t>
            </a:r>
            <a:r>
              <a:rPr lang="ko-KR" altLang="en-US" dirty="0"/>
              <a:t>조회</a:t>
            </a:r>
            <a:r>
              <a:rPr lang="en-US" altLang="ko-KR" dirty="0"/>
              <a:t>] </a:t>
            </a:r>
            <a:r>
              <a:rPr lang="ko-KR" altLang="en-US" dirty="0"/>
              <a:t>버튼 클릭만으로 전체 </a:t>
            </a:r>
            <a:r>
              <a:rPr lang="ko-KR" altLang="en-US" dirty="0" err="1"/>
              <a:t>생산오더</a:t>
            </a:r>
            <a:r>
              <a:rPr lang="ko-KR" altLang="en-US" dirty="0"/>
              <a:t> 목록을 조회함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>
                <a:latin typeface="Arial" panose="020B0604020202020204" pitchFamily="34" charset="0"/>
              </a:rPr>
              <a:t>생산 시작일 및 생산 종료일을 기준으로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시스템이 자동으로 생산 상태를 전환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각 상태는 탭 형태로 구분되어 조회 가능하며</a:t>
            </a:r>
            <a:r>
              <a:rPr lang="en-US" altLang="ko-KR" dirty="0"/>
              <a:t>, </a:t>
            </a:r>
            <a:r>
              <a:rPr lang="ko-KR" altLang="en-US" dirty="0"/>
              <a:t>아이콘 색상으로 시각적으로 구분됨</a:t>
            </a:r>
            <a:endParaRPr lang="en-US" altLang="ko-KR" dirty="0"/>
          </a:p>
          <a:p>
            <a:pPr marL="6286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빨강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</a:rPr>
              <a:t>생산 전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노랑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</a:rPr>
              <a:t>생산 중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초록 </a:t>
            </a:r>
            <a:r>
              <a:rPr lang="en-US" altLang="ko-K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생산 완료 </a:t>
            </a:r>
            <a:endParaRPr lang="en-US" altLang="ko-KR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en-US" altLang="ko-KR" sz="1500" dirty="0">
                <a:solidFill>
                  <a:schemeClr val="dk1"/>
                </a:solidFill>
              </a:rPr>
              <a:t>- [PP] 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</a:rPr>
              <a:t>계획오더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ZC102PPT0006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1500" dirty="0">
                <a:solidFill>
                  <a:schemeClr val="dk1"/>
                </a:solidFill>
              </a:rPr>
              <a:t>- [PP] 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</a:rPr>
              <a:t>생산오더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ZC102PPT0012</a:t>
            </a:r>
            <a:r>
              <a:rPr lang="ko-KR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666C6E00-B1DE-2830-48D6-D2C4686531D1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ZC102PPR0004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11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6DA72-342A-AFFD-B5E0-53AB3D5D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65" y="1448394"/>
            <a:ext cx="5179368" cy="2503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480DE0-C7FD-CCA8-FBEA-5395BF291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20" y="3740124"/>
            <a:ext cx="5179368" cy="1147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7887F5-2314-943A-6C69-242518AE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85" y="4761911"/>
            <a:ext cx="5164437" cy="6476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E1E287-7EFD-7335-AAE6-CB3838B1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089" y="5501731"/>
            <a:ext cx="2996027" cy="447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D9C5B0-95ED-CB27-CACC-927F0BEFCA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4377"/>
          <a:stretch/>
        </p:blipFill>
        <p:spPr>
          <a:xfrm>
            <a:off x="6412089" y="6041593"/>
            <a:ext cx="4069592" cy="2938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7B0CB2-59A3-EB99-7519-573BD4C0A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901" y="5554028"/>
            <a:ext cx="1857634" cy="28579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848244" y="4116440"/>
            <a:ext cx="380596" cy="123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7157720" y="4877178"/>
            <a:ext cx="426720" cy="151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490306" y="2782252"/>
            <a:ext cx="380596" cy="123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69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사료 </a:t>
            </a:r>
            <a:r>
              <a:rPr lang="ko-KR" altLang="en-US" sz="2000" dirty="0">
                <a:solidFill>
                  <a:schemeClr val="lt1"/>
                </a:solidFill>
              </a:rPr>
              <a:t>생산공정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65170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</a:rPr>
              <a:t>사료 생산공정 배치 프로그램</a:t>
            </a:r>
            <a:endParaRPr lang="en-US" altLang="ko-KR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/>
              <a:t>생성된 사료 </a:t>
            </a:r>
            <a:r>
              <a:rPr lang="ko-KR" altLang="en-US" dirty="0" err="1"/>
              <a:t>생산오더의</a:t>
            </a:r>
            <a:r>
              <a:rPr lang="ko-KR" altLang="en-US" dirty="0"/>
              <a:t> 공정 진행 상태를 확인할 수 있는 모니터링 프로그램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marL="285750" indent="-285750"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생산 시작일 이전의 </a:t>
            </a:r>
            <a:r>
              <a:rPr lang="ko-KR" altLang="en-US" dirty="0" err="1"/>
              <a:t>생산오더는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대기 목록</a:t>
            </a:r>
            <a:r>
              <a:rPr lang="en-US" altLang="ko-KR" dirty="0"/>
              <a:t>"</a:t>
            </a:r>
            <a:r>
              <a:rPr lang="ko-KR" altLang="en-US" dirty="0"/>
              <a:t>에서 확인할 수 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생산 시작일이 도래하면 해당 오더는 자동으로 분쇄 공정 라우팅으로 이동</a:t>
            </a:r>
            <a:endParaRPr lang="en-US" altLang="ko-KR" dirty="0"/>
          </a:p>
          <a:p>
            <a:pPr marL="285750" indent="-285750"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모든 공정은 </a:t>
            </a:r>
            <a:r>
              <a:rPr lang="ko-KR" altLang="en-US" dirty="0" err="1"/>
              <a:t>생산오더</a:t>
            </a:r>
            <a:r>
              <a:rPr lang="ko-KR" altLang="en-US" dirty="0"/>
              <a:t> 단위로</a:t>
            </a:r>
            <a:r>
              <a:rPr lang="en-US" altLang="ko-KR" dirty="0"/>
              <a:t>, </a:t>
            </a:r>
            <a:r>
              <a:rPr lang="ko-KR" altLang="en-US" dirty="0"/>
              <a:t>하루 한 번 실행되는 배치 프로그램을 통해 진행되며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각 오더는 시스템이 자동으로 분쇄 → 건조 → 포장 공정 순으로 처리</a:t>
            </a:r>
            <a:endParaRPr lang="en-US" altLang="ko-KR" dirty="0"/>
          </a:p>
          <a:p>
            <a:pPr marL="285750" indent="-285750"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각 공정 단계별로 실시간 상태가 시스템에 반영되며</a:t>
            </a:r>
            <a:r>
              <a:rPr lang="en-US" altLang="ko-KR" dirty="0"/>
              <a:t>, </a:t>
            </a:r>
            <a:r>
              <a:rPr lang="ko-KR" altLang="en-US" dirty="0"/>
              <a:t>일괄 처리 대상도 함께 관리</a:t>
            </a:r>
            <a:endParaRPr lang="en-US" altLang="ko-KR" dirty="0"/>
          </a:p>
          <a:p>
            <a:pP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lnSpc>
                <a:spcPct val="120000"/>
              </a:lnSpc>
              <a:buSzPts val="1800"/>
            </a:pPr>
            <a:r>
              <a:rPr lang="ko-KR" altLang="ko-KR" sz="1500" dirty="0">
                <a:solidFill>
                  <a:schemeClr val="dk1"/>
                </a:solidFill>
              </a:rPr>
              <a:t>2. </a:t>
            </a:r>
            <a:r>
              <a:rPr lang="ko-KR" altLang="ko-KR" sz="1500" dirty="0" err="1">
                <a:solidFill>
                  <a:schemeClr val="dk1"/>
                </a:solidFill>
              </a:rPr>
              <a:t>Table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[PP] </a:t>
            </a:r>
            <a:r>
              <a:rPr lang="ko-KR" altLang="en-US" sz="1500" dirty="0" err="1">
                <a:solidFill>
                  <a:schemeClr val="dk1"/>
                </a:solidFill>
              </a:rPr>
              <a:t>생산완료</a:t>
            </a:r>
            <a:r>
              <a:rPr lang="en-US" altLang="ko-KR" sz="1500" dirty="0">
                <a:solidFill>
                  <a:schemeClr val="dk1"/>
                </a:solidFill>
              </a:rPr>
              <a:t>(ZC102PPT0007)</a:t>
            </a: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[PP] </a:t>
            </a:r>
            <a:r>
              <a:rPr lang="ko-KR" altLang="en-US" sz="1500" dirty="0" err="1">
                <a:solidFill>
                  <a:schemeClr val="dk1"/>
                </a:solidFill>
              </a:rPr>
              <a:t>배치로그</a:t>
            </a:r>
            <a:r>
              <a:rPr lang="en-US" altLang="ko-KR" sz="1500" dirty="0">
                <a:solidFill>
                  <a:schemeClr val="dk1"/>
                </a:solidFill>
              </a:rPr>
              <a:t>(ZC102PPT0005)</a:t>
            </a:r>
          </a:p>
          <a:p>
            <a:pPr marL="285750" lvl="0" indent="-285750">
              <a:lnSpc>
                <a:spcPct val="120000"/>
              </a:lnSpc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[PP] </a:t>
            </a:r>
            <a:r>
              <a:rPr lang="ko-KR" altLang="en-US" sz="1500" dirty="0">
                <a:solidFill>
                  <a:schemeClr val="dk1"/>
                </a:solidFill>
              </a:rPr>
              <a:t>라우팅</a:t>
            </a:r>
            <a:r>
              <a:rPr lang="en-US" altLang="ko-KR" sz="1500" dirty="0">
                <a:solidFill>
                  <a:schemeClr val="dk1"/>
                </a:solidFill>
              </a:rPr>
              <a:t>(ZC102PPT0010)</a:t>
            </a:r>
          </a:p>
          <a:p>
            <a:pPr marL="285750" lvl="0" indent="-285750">
              <a:lnSpc>
                <a:spcPct val="120000"/>
              </a:lnSpc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[PP] </a:t>
            </a:r>
            <a:r>
              <a:rPr lang="ko-KR" altLang="en-US" sz="1500" dirty="0">
                <a:solidFill>
                  <a:schemeClr val="dk1"/>
                </a:solidFill>
              </a:rPr>
              <a:t>사료 생산 오더</a:t>
            </a:r>
            <a:r>
              <a:rPr lang="en-US" altLang="ko-KR" sz="1500" dirty="0">
                <a:solidFill>
                  <a:schemeClr val="dk1"/>
                </a:solidFill>
              </a:rPr>
              <a:t>(ZC102PPT0014)</a:t>
            </a:r>
          </a:p>
          <a:p>
            <a:pPr marL="285750" lvl="0" indent="-285750">
              <a:lnSpc>
                <a:spcPct val="120000"/>
              </a:lnSpc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[MM] </a:t>
            </a:r>
            <a:r>
              <a:rPr lang="ko-KR" altLang="en-US" sz="1500" dirty="0">
                <a:solidFill>
                  <a:schemeClr val="dk1"/>
                </a:solidFill>
              </a:rPr>
              <a:t>가공 완제품 </a:t>
            </a:r>
            <a:r>
              <a:rPr lang="en-US" altLang="ko-KR" sz="1500" dirty="0">
                <a:solidFill>
                  <a:schemeClr val="dk1"/>
                </a:solidFill>
              </a:rPr>
              <a:t>(ZC102MMT0003)</a:t>
            </a: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666C6E00-B1DE-2830-48D6-D2C4686531D1}"/>
              </a:ext>
            </a:extLst>
          </p:cNvPr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ZC102PPR0012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40" y="1431699"/>
            <a:ext cx="4985084" cy="4719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44" y="5381260"/>
            <a:ext cx="3407951" cy="95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851" y="5514868"/>
            <a:ext cx="3394363" cy="91432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451448" y="4320540"/>
            <a:ext cx="772312" cy="132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7472097" y="5396500"/>
            <a:ext cx="772312" cy="132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9598901" y="5497509"/>
            <a:ext cx="772312" cy="132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6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MM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구매오더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65170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 err="1">
                <a:solidFill>
                  <a:schemeClr val="dk1"/>
                </a:solidFill>
              </a:rPr>
              <a:t>구매오더</a:t>
            </a:r>
            <a:r>
              <a:rPr lang="ko-KR" altLang="en-US" dirty="0">
                <a:solidFill>
                  <a:schemeClr val="dk1"/>
                </a:solidFill>
              </a:rPr>
              <a:t> 조회 프로그램 </a:t>
            </a:r>
            <a:endParaRPr lang="en-US" altLang="ko-KR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/>
              <a:t>조회 조건에 따라 일반</a:t>
            </a:r>
            <a:r>
              <a:rPr lang="en-US" altLang="ko-KR" dirty="0"/>
              <a:t>/ </a:t>
            </a:r>
            <a:r>
              <a:rPr lang="ko-KR" altLang="en-US" dirty="0"/>
              <a:t>재구매오더를 조회할 수 있는 프로그램 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비즈니스 파트너</a:t>
            </a:r>
            <a:r>
              <a:rPr lang="en-US" altLang="ko-KR" dirty="0"/>
              <a:t>, </a:t>
            </a:r>
            <a:r>
              <a:rPr lang="ko-KR" altLang="en-US" dirty="0"/>
              <a:t>구매오더번호</a:t>
            </a:r>
            <a:r>
              <a:rPr lang="en-US" altLang="ko-KR" dirty="0"/>
              <a:t>, </a:t>
            </a:r>
            <a:r>
              <a:rPr lang="ko-KR" altLang="en-US" dirty="0"/>
              <a:t>구매오더일자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 </a:t>
            </a:r>
            <a:r>
              <a:rPr lang="ko-KR" altLang="en-US" dirty="0"/>
              <a:t>입력하여 실행하여 </a:t>
            </a:r>
            <a:r>
              <a:rPr lang="ko-KR" altLang="en-US" dirty="0" err="1"/>
              <a:t>구매오더</a:t>
            </a:r>
            <a:r>
              <a:rPr lang="ko-KR" altLang="en-US" dirty="0"/>
              <a:t> 리스트 조회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일반 </a:t>
            </a:r>
            <a:r>
              <a:rPr lang="ko-KR" altLang="en-US" dirty="0" err="1"/>
              <a:t>구매오더는</a:t>
            </a:r>
            <a:r>
              <a:rPr lang="ko-KR" altLang="en-US" dirty="0"/>
              <a:t> 최초 구매요청을 통해 발주된 오더들이며</a:t>
            </a:r>
            <a:r>
              <a:rPr lang="en-US" altLang="ko-KR" dirty="0"/>
              <a:t>,</a:t>
            </a:r>
          </a:p>
          <a:p>
            <a:pPr>
              <a:lnSpc>
                <a:spcPct val="120000"/>
              </a:lnSpc>
              <a:buSzPts val="1800"/>
            </a:pPr>
            <a:r>
              <a:rPr lang="ko-KR" altLang="en-US" dirty="0"/>
              <a:t>재구매오더는 송장 </a:t>
            </a:r>
            <a:r>
              <a:rPr lang="ko-KR" altLang="en-US" dirty="0" err="1"/>
              <a:t>검증시</a:t>
            </a:r>
            <a:r>
              <a:rPr lang="ko-KR" altLang="en-US" dirty="0"/>
              <a:t> 부족 수량에 대해 추가로 생성된 오더</a:t>
            </a:r>
            <a:endParaRPr lang="en-US" altLang="ko-KR" dirty="0"/>
          </a:p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-"/>
            </a:pPr>
            <a:r>
              <a:rPr lang="ko-KR" altLang="en-US" dirty="0" err="1"/>
              <a:t>구매오더는</a:t>
            </a:r>
            <a:r>
              <a:rPr lang="ko-KR" altLang="en-US" dirty="0"/>
              <a:t> 일반</a:t>
            </a:r>
            <a:r>
              <a:rPr lang="en-US" altLang="ko-KR" dirty="0"/>
              <a:t>/</a:t>
            </a:r>
            <a:r>
              <a:rPr lang="ko-KR" altLang="en-US" dirty="0"/>
              <a:t>재구매오더로 구분되며</a:t>
            </a:r>
            <a:r>
              <a:rPr lang="en-US" altLang="ko-KR" dirty="0"/>
              <a:t>, </a:t>
            </a:r>
            <a:r>
              <a:rPr lang="ko-KR" altLang="en-US" dirty="0"/>
              <a:t>아이콘 색상으로 시각적으로 구분됨</a:t>
            </a:r>
            <a:endParaRPr lang="en-US" altLang="ko-KR" dirty="0"/>
          </a:p>
          <a:p>
            <a:pPr marL="6286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빨강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</a:rPr>
              <a:t>미입고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초록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</a:rPr>
              <a:t>입고 완료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lvl="0">
              <a:lnSpc>
                <a:spcPct val="120000"/>
              </a:lnSpc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en-US" altLang="ko-KR" dirty="0">
                <a:solidFill>
                  <a:schemeClr val="dk1"/>
                </a:solidFill>
              </a:rPr>
              <a:t>- [MM] </a:t>
            </a:r>
            <a:r>
              <a:rPr lang="ko-KR" altLang="en-US" dirty="0" err="1">
                <a:solidFill>
                  <a:schemeClr val="dk1"/>
                </a:solidFill>
              </a:rPr>
              <a:t>구매오더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(ZC102MMT0011)</a:t>
            </a:r>
          </a:p>
          <a:p>
            <a:pPr marL="285750" indent="-285750">
              <a:lnSpc>
                <a:spcPct val="120000"/>
              </a:lnSpc>
              <a:buSzPts val="1800"/>
              <a:buFontTx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lnSpc>
                <a:spcPct val="120000"/>
              </a:lnSpc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lnSpc>
                <a:spcPct val="120000"/>
              </a:lnSpc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666C6E00-B1DE-2830-48D6-D2C4686531D1}"/>
              </a:ext>
            </a:extLst>
          </p:cNvPr>
          <p:cNvSpPr txBox="1"/>
          <p:nvPr/>
        </p:nvSpPr>
        <p:spPr>
          <a:xfrm>
            <a:off x="8355851" y="239016"/>
            <a:ext cx="37025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>
                <a:solidFill>
                  <a:schemeClr val="dk1"/>
                </a:solidFill>
              </a:rPr>
              <a:t>ZC102MMR0008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</a:t>
            </a:r>
            <a:r>
              <a:rPr lang="en-US" altLang="ko-KR" sz="1800" dirty="0">
                <a:solidFill>
                  <a:schemeClr val="lt1"/>
                </a:solidFill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1520078"/>
            <a:ext cx="5457362" cy="1110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27" y="2761556"/>
            <a:ext cx="5610208" cy="3293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87" y="4162087"/>
            <a:ext cx="3699148" cy="21874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256486" y="3876837"/>
            <a:ext cx="459274" cy="132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8706804" y="4191797"/>
            <a:ext cx="459274" cy="132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59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MM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송장 검증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65170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/>
              <a:t>송장 검증 프로그램</a:t>
            </a:r>
            <a:endParaRPr lang="en-US" altLang="ko-KR" dirty="0"/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ko-KR" altLang="en-US" dirty="0" err="1"/>
              <a:t>업로드된</a:t>
            </a:r>
            <a:r>
              <a:rPr lang="ko-KR" altLang="en-US" dirty="0"/>
              <a:t> 송장을 바탕으로 품질검사 결과를 검토하고</a:t>
            </a:r>
            <a:r>
              <a:rPr lang="en-US" altLang="ko-KR" dirty="0"/>
              <a:t>, </a:t>
            </a:r>
            <a:r>
              <a:rPr lang="ko-KR" altLang="en-US" dirty="0"/>
              <a:t>부족 수량에 대한 후속 </a:t>
            </a:r>
            <a:r>
              <a:rPr lang="ko-KR" altLang="en-US" dirty="0" err="1"/>
              <a:t>구매오더</a:t>
            </a:r>
            <a:r>
              <a:rPr lang="ko-KR" altLang="en-US" dirty="0"/>
              <a:t> 생성을 관리할 수 있는 프로그램</a:t>
            </a:r>
            <a:endParaRPr lang="en-US" altLang="ko-KR" dirty="0"/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endParaRPr lang="en-US" altLang="ko-KR" dirty="0"/>
          </a:p>
          <a:p>
            <a:pPr marL="285750" lvl="0" indent="-285750">
              <a:lnSpc>
                <a:spcPct val="12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송장 </a:t>
            </a:r>
            <a:r>
              <a:rPr lang="ko-KR" altLang="en-US" dirty="0" err="1"/>
              <a:t>업로드용</a:t>
            </a:r>
            <a:r>
              <a:rPr lang="ko-KR" altLang="en-US" dirty="0"/>
              <a:t> 양식을 다운로드 받아 작성 후</a:t>
            </a:r>
            <a:r>
              <a:rPr lang="en-US" altLang="ko-KR" dirty="0"/>
              <a:t>, </a:t>
            </a:r>
            <a:r>
              <a:rPr lang="ko-KR" altLang="en-US" dirty="0"/>
              <a:t>송장 번호와 함께 업로드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‘확정’ 버튼을 누르면 </a:t>
            </a:r>
            <a:r>
              <a:rPr lang="ko-KR" altLang="en-US" dirty="0" err="1"/>
              <a:t>업로드된</a:t>
            </a:r>
            <a:r>
              <a:rPr lang="ko-KR" altLang="en-US" dirty="0"/>
              <a:t> 내용은 수정이 어려우며</a:t>
            </a:r>
            <a:r>
              <a:rPr lang="en-US" altLang="ko-KR" dirty="0"/>
              <a:t>, </a:t>
            </a:r>
            <a:r>
              <a:rPr lang="ko-KR" altLang="en-US" dirty="0"/>
              <a:t>팝업을 통해 최종 확인 후 확정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삭제는 새롭게 업로드 된 송장에 대해서만 가능하며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/>
              <a:t> </a:t>
            </a:r>
            <a:r>
              <a:rPr lang="en-US" altLang="ko-KR" dirty="0"/>
              <a:t>             </a:t>
            </a:r>
            <a:r>
              <a:rPr lang="ko-KR" altLang="en-US" dirty="0" err="1"/>
              <a:t>업로드된</a:t>
            </a:r>
            <a:r>
              <a:rPr lang="ko-KR" altLang="en-US" dirty="0"/>
              <a:t> 송장은 품질검사 결과와 비교하여 ‘검수 대기’</a:t>
            </a:r>
            <a:r>
              <a:rPr lang="en-US" altLang="ko-KR" dirty="0"/>
              <a:t>, ‘</a:t>
            </a:r>
            <a:r>
              <a:rPr lang="ko-KR" altLang="en-US" dirty="0"/>
              <a:t>확정 보류’</a:t>
            </a:r>
            <a:r>
              <a:rPr lang="en-US" altLang="ko-KR" dirty="0"/>
              <a:t>, ‘</a:t>
            </a:r>
            <a:r>
              <a:rPr lang="ko-KR" altLang="en-US" dirty="0"/>
              <a:t>확정 완료’ 등 상태로 구분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검증확정은</a:t>
            </a:r>
            <a:r>
              <a:rPr lang="ko-KR" altLang="en-US" dirty="0"/>
              <a:t> </a:t>
            </a:r>
            <a:r>
              <a:rPr lang="ko-KR" altLang="en-US" dirty="0" err="1"/>
              <a:t>실입고</a:t>
            </a:r>
            <a:r>
              <a:rPr lang="ko-KR" altLang="en-US" dirty="0"/>
              <a:t> 수량과 주문 수량의 </a:t>
            </a:r>
            <a:r>
              <a:rPr lang="ko-KR" altLang="en-US" dirty="0" err="1"/>
              <a:t>일치율이</a:t>
            </a:r>
            <a:r>
              <a:rPr lang="ko-KR" altLang="en-US" dirty="0"/>
              <a:t> </a:t>
            </a:r>
            <a:r>
              <a:rPr lang="en-US" altLang="ko-KR" dirty="0"/>
              <a:t>100%</a:t>
            </a:r>
            <a:r>
              <a:rPr lang="ko-KR" altLang="en-US" dirty="0"/>
              <a:t>일 경우에만 가능하며</a:t>
            </a:r>
            <a:r>
              <a:rPr lang="en-US" altLang="ko-KR" dirty="0"/>
              <a:t>, 100% </a:t>
            </a:r>
            <a:r>
              <a:rPr lang="ko-KR" altLang="en-US" dirty="0"/>
              <a:t>미만인 경우에는 자동 생성되는 재구매오더를 통해 </a:t>
            </a:r>
            <a:r>
              <a:rPr lang="en-US" altLang="ko-KR" dirty="0"/>
              <a:t>100% </a:t>
            </a:r>
            <a:r>
              <a:rPr lang="ko-KR" altLang="en-US" dirty="0"/>
              <a:t>충족 후 확정할 수 있습니다</a:t>
            </a:r>
            <a:r>
              <a:rPr lang="en-US" altLang="ko-KR" dirty="0"/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 확정이 끝난 항목들은 아래 검수 완료 항목에서 확인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lvl="0">
              <a:lnSpc>
                <a:spcPct val="120000"/>
              </a:lnSpc>
              <a:buSzPts val="1800"/>
            </a:pPr>
            <a:r>
              <a:rPr lang="ko-KR" altLang="ko-KR" dirty="0">
                <a:solidFill>
                  <a:schemeClr val="dk1"/>
                </a:solidFill>
              </a:rPr>
              <a:t>2</a:t>
            </a:r>
            <a:r>
              <a:rPr lang="ko-KR" altLang="ko-KR" sz="1350" dirty="0">
                <a:solidFill>
                  <a:schemeClr val="dk1"/>
                </a:solidFill>
              </a:rPr>
              <a:t>. </a:t>
            </a:r>
            <a:r>
              <a:rPr lang="ko-KR" altLang="ko-KR" sz="1350" dirty="0" err="1">
                <a:solidFill>
                  <a:schemeClr val="dk1"/>
                </a:solidFill>
              </a:rPr>
              <a:t>Table</a:t>
            </a:r>
            <a:r>
              <a:rPr lang="ko-KR" altLang="en-US" sz="1350" dirty="0">
                <a:solidFill>
                  <a:schemeClr val="dk1"/>
                </a:solidFill>
              </a:rPr>
              <a:t/>
            </a:r>
            <a:br>
              <a:rPr lang="ko-KR" altLang="en-US" sz="1350" dirty="0">
                <a:solidFill>
                  <a:schemeClr val="dk1"/>
                </a:solidFill>
              </a:rPr>
            </a:br>
            <a:r>
              <a:rPr lang="en-US" altLang="ko-KR" sz="1300" dirty="0">
                <a:solidFill>
                  <a:schemeClr val="dk1"/>
                </a:solidFill>
              </a:rPr>
              <a:t>- [MM] </a:t>
            </a:r>
            <a:r>
              <a:rPr lang="ko-KR" altLang="en-US" sz="13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300" dirty="0">
                <a:solidFill>
                  <a:schemeClr val="dk1"/>
                </a:solidFill>
              </a:rPr>
              <a:t> </a:t>
            </a:r>
            <a:r>
              <a:rPr lang="en-US" altLang="ko-KR" sz="1300" dirty="0">
                <a:solidFill>
                  <a:schemeClr val="dk1"/>
                </a:solidFill>
              </a:rPr>
              <a:t>(ZC102MMT0011)</a:t>
            </a:r>
          </a:p>
          <a:p>
            <a:pPr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- [MM] </a:t>
            </a:r>
            <a:r>
              <a:rPr lang="ko-KR" altLang="en-US" sz="1300" dirty="0">
                <a:solidFill>
                  <a:schemeClr val="dk1"/>
                </a:solidFill>
              </a:rPr>
              <a:t>송장 검증 </a:t>
            </a:r>
            <a:r>
              <a:rPr lang="en-US" altLang="ko-KR" sz="1300" dirty="0">
                <a:solidFill>
                  <a:schemeClr val="dk1"/>
                </a:solidFill>
              </a:rPr>
              <a:t>(ZC102MMT0015)</a:t>
            </a:r>
          </a:p>
          <a:p>
            <a:pPr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- [FI] </a:t>
            </a:r>
            <a:r>
              <a:rPr lang="ko-KR" altLang="en-US" sz="1300" dirty="0">
                <a:solidFill>
                  <a:schemeClr val="dk1"/>
                </a:solidFill>
              </a:rPr>
              <a:t>전표 </a:t>
            </a:r>
            <a:r>
              <a:rPr lang="en-US" altLang="ko-KR" sz="1300" dirty="0">
                <a:solidFill>
                  <a:schemeClr val="dk1"/>
                </a:solidFill>
              </a:rPr>
              <a:t>Item (ZC102FIT0010)</a:t>
            </a:r>
          </a:p>
          <a:p>
            <a:pPr lvl="0"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- [HR]  </a:t>
            </a:r>
            <a:r>
              <a:rPr lang="ko-KR" altLang="en-US" sz="1300" dirty="0" err="1">
                <a:solidFill>
                  <a:schemeClr val="dk1"/>
                </a:solidFill>
              </a:rPr>
              <a:t>부서마스터</a:t>
            </a:r>
            <a:r>
              <a:rPr lang="en-US" altLang="ko-KR" sz="1300" dirty="0">
                <a:solidFill>
                  <a:schemeClr val="dk1"/>
                </a:solidFill>
              </a:rPr>
              <a:t>(ZC102HRT0001)</a:t>
            </a:r>
          </a:p>
          <a:p>
            <a:pPr lvl="0">
              <a:lnSpc>
                <a:spcPct val="120000"/>
              </a:lnSpc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666C6E00-B1DE-2830-48D6-D2C4686531D1}"/>
              </a:ext>
            </a:extLst>
          </p:cNvPr>
          <p:cNvSpPr txBox="1"/>
          <p:nvPr/>
        </p:nvSpPr>
        <p:spPr>
          <a:xfrm>
            <a:off x="8396490" y="239016"/>
            <a:ext cx="414094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>
                <a:solidFill>
                  <a:schemeClr val="dk1"/>
                </a:solidFill>
              </a:rPr>
              <a:t>ZC102MMR0004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altLang="ko-KR" sz="1800" dirty="0">
                <a:solidFill>
                  <a:schemeClr val="lt1"/>
                </a:solidFill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 프로그램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01" y="1368673"/>
            <a:ext cx="5815014" cy="51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b="0" i="0" u="none" strike="noStrike" cap="none" dirty="0" err="1">
                <a:solidFill>
                  <a:schemeClr val="dk1"/>
                </a:solidFill>
                <a:sym typeface="Arial"/>
              </a:rPr>
              <a:t>Description</a:t>
            </a:r>
            <a:endParaRPr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latin typeface="Arial" panose="020B0604020202020204" pitchFamily="34" charset="0"/>
              </a:rPr>
              <a:t>자산 취득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감가상각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</a:rPr>
              <a:t>현황 조회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자산 처분 및 자산 관리 프로그램</a:t>
            </a:r>
            <a:endParaRPr lang="ko-KR" altLang="en-US" b="0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 월 말일 배치 프로그램을 통해 감가상각 자동 수행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감가 </a:t>
            </a:r>
            <a:r>
              <a:rPr lang="ko-KR" altLang="en-US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상각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수행 시 해당 월에 맞게 데이터 업데이트</a:t>
            </a:r>
            <a:endParaRPr lang="en-US" altLang="ko-KR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감가상각 </a:t>
            </a:r>
            <a:r>
              <a:rPr lang="ko-KR" altLang="en-US" dirty="0" err="1" smtClean="0">
                <a:latin typeface="Arial" panose="020B0604020202020204" pitchFamily="34" charset="0"/>
              </a:rPr>
              <a:t>누계액</a:t>
            </a:r>
            <a:r>
              <a:rPr lang="en-US" altLang="ko-KR" dirty="0" smtClean="0">
                <a:latin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</a:rPr>
              <a:t>장부가액 자동 계산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 감가상각비가 장부가액보다 높을 경우 감가상각 중단</a:t>
            </a:r>
            <a:endParaRPr lang="ko-KR" alt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자산 취득 버튼을 통해 자산 취득 가능</a:t>
            </a:r>
            <a:endParaRPr lang="en-US" altLang="ko-KR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자산 취득 증서 </a:t>
            </a:r>
            <a:r>
              <a:rPr lang="ko-KR" altLang="en-US" dirty="0" err="1" smtClean="0">
                <a:latin typeface="Arial" panose="020B0604020202020204" pitchFamily="34" charset="0"/>
              </a:rPr>
              <a:t>미첨부</a:t>
            </a:r>
            <a:r>
              <a:rPr lang="ko-KR" altLang="en-US" dirty="0" smtClean="0">
                <a:latin typeface="Arial" panose="020B0604020202020204" pitchFamily="34" charset="0"/>
              </a:rPr>
              <a:t> 시 자산 생성 불가능</a:t>
            </a:r>
            <a:endParaRPr lang="en-US" altLang="ko-KR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자산 처분 버튼을 통해 자산 처분 가능</a:t>
            </a:r>
            <a:endParaRPr lang="en-US" altLang="ko-KR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err="1" smtClean="0">
                <a:latin typeface="Arial" panose="020B0604020202020204" pitchFamily="34" charset="0"/>
              </a:rPr>
              <a:t>처분가액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ko-KR" altLang="en-US" dirty="0" err="1" smtClean="0">
                <a:latin typeface="Arial" panose="020B0604020202020204" pitchFamily="34" charset="0"/>
              </a:rPr>
              <a:t>미입력</a:t>
            </a:r>
            <a:r>
              <a:rPr lang="ko-KR" altLang="en-US" dirty="0" smtClean="0">
                <a:latin typeface="Arial" panose="020B0604020202020204" pitchFamily="34" charset="0"/>
              </a:rPr>
              <a:t> 시 처분 불가능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처분 손익 자동 </a:t>
            </a:r>
            <a:r>
              <a:rPr lang="ko-KR" altLang="en-US" dirty="0">
                <a:latin typeface="Arial" panose="020B0604020202020204" pitchFamily="34" charset="0"/>
              </a:rPr>
              <a:t>계산</a:t>
            </a:r>
            <a:endParaRPr lang="en-US" altLang="ko-KR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>
                <a:latin typeface="Arial" panose="020B0604020202020204" pitchFamily="34" charset="0"/>
              </a:rPr>
              <a:t>처분 손익 계상 전표 자동 생성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</a:rPr>
              <a:t>및 전표 조회 가능</a:t>
            </a:r>
            <a:endParaRPr lang="ko-KR" altLang="en-US" dirty="0"/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</a:rPr>
              <a:t>자산 번호 </a:t>
            </a:r>
            <a:r>
              <a:rPr lang="ko-KR" altLang="en-US" dirty="0" err="1" smtClean="0">
                <a:latin typeface="Arial" panose="020B0604020202020204" pitchFamily="34" charset="0"/>
              </a:rPr>
              <a:t>핫스팟</a:t>
            </a:r>
            <a:r>
              <a:rPr lang="ko-KR" altLang="en-US" dirty="0" smtClean="0">
                <a:latin typeface="Arial" panose="020B0604020202020204" pitchFamily="34" charset="0"/>
              </a:rPr>
              <a:t> 클릭으로 자산 마스터 및 자산 취득 증서 조회 가능</a:t>
            </a:r>
            <a:endParaRPr lang="en-US" altLang="ko-KR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전표 확인 버튼을 통해 조회 월 감가상각비 계상 전표 확인 가능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ko-KR" altLang="en-US" b="0" dirty="0" smtClean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자산 마스터</a:t>
            </a: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</a:rPr>
              <a:t>(ZC102FIT0007)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/>
              <a:t>- </a:t>
            </a:r>
            <a:r>
              <a:rPr lang="ko-KR" altLang="en-US" dirty="0" smtClean="0"/>
              <a:t>자산 관리</a:t>
            </a: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</a:rPr>
              <a:t>(ZC102FIT0012)</a:t>
            </a:r>
          </a:p>
          <a:p>
            <a:pPr fontAlgn="base">
              <a:lnSpc>
                <a:spcPct val="120000"/>
              </a:lnSpc>
            </a:pPr>
            <a:r>
              <a:rPr lang="en-US" altLang="ko-KR" dirty="0"/>
              <a:t>- </a:t>
            </a:r>
            <a:r>
              <a:rPr lang="ko-KR" altLang="en-US" dirty="0" smtClean="0"/>
              <a:t>전표 헤더</a:t>
            </a:r>
            <a:r>
              <a:rPr lang="en-US" altLang="ko-KR" dirty="0" smtClean="0"/>
              <a:t>(ZC102FIT0009)</a:t>
            </a:r>
            <a:endParaRPr lang="en-US" altLang="ko-KR" dirty="0"/>
          </a:p>
          <a:p>
            <a:pPr fontAlgn="base">
              <a:lnSpc>
                <a:spcPct val="12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전표 라인 아이템</a:t>
            </a:r>
            <a:r>
              <a:rPr lang="en-US" altLang="ko-KR" dirty="0" smtClean="0"/>
              <a:t>(ZC102FIT0010)</a:t>
            </a:r>
            <a:endParaRPr lang="en-US" altLang="ko-KR" dirty="0"/>
          </a:p>
          <a:p>
            <a:pPr marL="2857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자산관리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751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ZC102FIR0004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74" y="1473271"/>
            <a:ext cx="1707450" cy="515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73" y="2224105"/>
            <a:ext cx="5586921" cy="2738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138" y="2268838"/>
            <a:ext cx="1662186" cy="899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826" y="3168005"/>
            <a:ext cx="1646931" cy="7261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272" y="3942190"/>
            <a:ext cx="1181750" cy="9198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373" y="5340551"/>
            <a:ext cx="1902380" cy="9658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971" y="1451143"/>
            <a:ext cx="721624" cy="7177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4742" y="1384957"/>
            <a:ext cx="1696141" cy="853112"/>
          </a:xfrm>
          <a:prstGeom prst="rect">
            <a:avLst/>
          </a:prstGeom>
        </p:spPr>
      </p:pic>
      <p:sp>
        <p:nvSpPr>
          <p:cNvPr id="9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11373" y="1571723"/>
            <a:ext cx="119577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꺾인 연결선 90"/>
          <p:cNvCxnSpPr>
            <a:stCxn id="90" idx="2"/>
          </p:cNvCxnSpPr>
          <p:nvPr/>
        </p:nvCxnSpPr>
        <p:spPr>
          <a:xfrm rot="16200000" flipH="1">
            <a:off x="6257391" y="1702871"/>
            <a:ext cx="535004" cy="50746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31483" y="2299748"/>
            <a:ext cx="216942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505172" y="2303045"/>
            <a:ext cx="216942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75450" y="2303045"/>
            <a:ext cx="216942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꺾인 연결선 94"/>
          <p:cNvCxnSpPr>
            <a:stCxn id="92" idx="2"/>
            <a:endCxn id="9" idx="1"/>
          </p:cNvCxnSpPr>
          <p:nvPr/>
        </p:nvCxnSpPr>
        <p:spPr>
          <a:xfrm rot="16200000" flipH="1">
            <a:off x="6807398" y="1949682"/>
            <a:ext cx="301297" cy="123618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8701828" y="3071158"/>
            <a:ext cx="340767" cy="10133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꺾인 연결선 100"/>
          <p:cNvCxnSpPr>
            <a:stCxn id="100" idx="2"/>
            <a:endCxn id="10" idx="1"/>
          </p:cNvCxnSpPr>
          <p:nvPr/>
        </p:nvCxnSpPr>
        <p:spPr>
          <a:xfrm rot="16200000" flipH="1">
            <a:off x="8938229" y="3106473"/>
            <a:ext cx="358581" cy="4906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4" idx="3"/>
            <a:endCxn id="14" idx="1"/>
          </p:cNvCxnSpPr>
          <p:nvPr/>
        </p:nvCxnSpPr>
        <p:spPr>
          <a:xfrm flipV="1">
            <a:off x="6992392" y="1810016"/>
            <a:ext cx="1328579" cy="551718"/>
          </a:xfrm>
          <a:prstGeom prst="bentConnector3">
            <a:avLst>
              <a:gd name="adj1" fmla="val 310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8487537" y="2047116"/>
            <a:ext cx="285157" cy="10419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꺾인 연결선 123"/>
          <p:cNvCxnSpPr>
            <a:stCxn id="123" idx="3"/>
            <a:endCxn id="15" idx="1"/>
          </p:cNvCxnSpPr>
          <p:nvPr/>
        </p:nvCxnSpPr>
        <p:spPr>
          <a:xfrm flipV="1">
            <a:off x="8772694" y="1811513"/>
            <a:ext cx="672048" cy="287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그림 1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8100" y="3694701"/>
            <a:ext cx="1969740" cy="613525"/>
          </a:xfrm>
          <a:prstGeom prst="rect">
            <a:avLst/>
          </a:prstGeom>
        </p:spPr>
      </p:pic>
      <p:sp>
        <p:nvSpPr>
          <p:cNvPr id="135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911605" y="4749460"/>
            <a:ext cx="314587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꺾인 연결선 135"/>
          <p:cNvCxnSpPr>
            <a:stCxn id="135" idx="2"/>
            <a:endCxn id="13" idx="0"/>
          </p:cNvCxnSpPr>
          <p:nvPr/>
        </p:nvCxnSpPr>
        <p:spPr>
          <a:xfrm rot="16200000" flipH="1">
            <a:off x="6878875" y="5056862"/>
            <a:ext cx="473713" cy="936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0045" y="5103694"/>
            <a:ext cx="1635185" cy="734830"/>
          </a:xfrm>
          <a:prstGeom prst="rect">
            <a:avLst/>
          </a:prstGeom>
        </p:spPr>
      </p:pic>
      <p:cxnSp>
        <p:nvCxnSpPr>
          <p:cNvPr id="155" name="꺾인 연결선 154"/>
          <p:cNvCxnSpPr>
            <a:stCxn id="93" idx="2"/>
            <a:endCxn id="12" idx="0"/>
          </p:cNvCxnSpPr>
          <p:nvPr/>
        </p:nvCxnSpPr>
        <p:spPr>
          <a:xfrm rot="16200000" flipH="1">
            <a:off x="5987012" y="3047054"/>
            <a:ext cx="1521767" cy="2685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225282" y="3037667"/>
            <a:ext cx="155128" cy="13033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꺾인 연결선 156"/>
          <p:cNvCxnSpPr>
            <a:stCxn id="156" idx="2"/>
            <a:endCxn id="126" idx="0"/>
          </p:cNvCxnSpPr>
          <p:nvPr/>
        </p:nvCxnSpPr>
        <p:spPr>
          <a:xfrm rot="16200000" flipH="1">
            <a:off x="7217398" y="3253454"/>
            <a:ext cx="1935688" cy="1764792"/>
          </a:xfrm>
          <a:prstGeom prst="bentConnector3">
            <a:avLst>
              <a:gd name="adj1" fmla="val 3474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9362825" y="3349559"/>
            <a:ext cx="776538" cy="7944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꺾인 연결선 158"/>
          <p:cNvCxnSpPr>
            <a:stCxn id="158" idx="2"/>
            <a:endCxn id="115" idx="0"/>
          </p:cNvCxnSpPr>
          <p:nvPr/>
        </p:nvCxnSpPr>
        <p:spPr>
          <a:xfrm rot="16200000" flipH="1">
            <a:off x="10114182" y="3065912"/>
            <a:ext cx="265701" cy="9918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9303310" y="5319816"/>
            <a:ext cx="119029" cy="11802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2478" y="4537626"/>
            <a:ext cx="1327258" cy="1881623"/>
          </a:xfrm>
          <a:prstGeom prst="rect">
            <a:avLst/>
          </a:prstGeom>
        </p:spPr>
      </p:pic>
      <p:cxnSp>
        <p:nvCxnSpPr>
          <p:cNvPr id="166" name="꺾인 연결선 165"/>
          <p:cNvCxnSpPr>
            <a:stCxn id="160" idx="3"/>
            <a:endCxn id="165" idx="1"/>
          </p:cNvCxnSpPr>
          <p:nvPr/>
        </p:nvCxnSpPr>
        <p:spPr>
          <a:xfrm>
            <a:off x="9422339" y="5378830"/>
            <a:ext cx="890139" cy="996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71" idx="2"/>
            <a:endCxn id="165" idx="0"/>
          </p:cNvCxnSpPr>
          <p:nvPr/>
        </p:nvCxnSpPr>
        <p:spPr>
          <a:xfrm rot="16200000" flipH="1">
            <a:off x="10250585" y="3812103"/>
            <a:ext cx="318775" cy="11322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9784323" y="4100824"/>
            <a:ext cx="119029" cy="11802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609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MM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자재마스터</a:t>
            </a:r>
            <a:r>
              <a:rPr lang="ko-KR" altLang="en-US" sz="2000" dirty="0">
                <a:solidFill>
                  <a:schemeClr val="lt1"/>
                </a:solidFill>
              </a:rPr>
              <a:t> </a:t>
            </a:r>
            <a:r>
              <a:rPr lang="en-US" altLang="ko-KR" sz="2000" dirty="0">
                <a:solidFill>
                  <a:schemeClr val="lt1"/>
                </a:solidFill>
              </a:rPr>
              <a:t>CRUD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79341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Fiori - </a:t>
            </a:r>
            <a:r>
              <a:rPr lang="ko-KR" altLang="en-US" dirty="0" err="1"/>
              <a:t>자재마스터</a:t>
            </a:r>
            <a:r>
              <a:rPr lang="ko-KR" altLang="en-US" dirty="0"/>
              <a:t> </a:t>
            </a:r>
            <a:r>
              <a:rPr lang="en-US" altLang="ko-KR" dirty="0"/>
              <a:t>CRUD </a:t>
            </a:r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ko-KR" altLang="en-US" dirty="0"/>
              <a:t>조건에 따라 </a:t>
            </a:r>
            <a:r>
              <a:rPr lang="ko-KR" altLang="en-US" dirty="0" err="1"/>
              <a:t>자재마스터</a:t>
            </a:r>
            <a:r>
              <a:rPr lang="ko-KR" altLang="en-US" dirty="0"/>
              <a:t> 목록을 조회하고</a:t>
            </a:r>
            <a:r>
              <a:rPr lang="en-US" altLang="ko-KR" dirty="0"/>
              <a:t>, </a:t>
            </a:r>
            <a:r>
              <a:rPr lang="ko-KR" altLang="en-US" dirty="0"/>
              <a:t>자재 상세정보의 확인</a:t>
            </a:r>
            <a:r>
              <a:rPr lang="en-US" altLang="ko-KR" dirty="0"/>
              <a:t>·</a:t>
            </a:r>
            <a:r>
              <a:rPr lang="ko-KR" altLang="en-US" dirty="0"/>
              <a:t>수정</a:t>
            </a:r>
            <a:r>
              <a:rPr lang="en-US" altLang="ko-KR" dirty="0"/>
              <a:t>·</a:t>
            </a:r>
            <a:r>
              <a:rPr lang="ko-KR" altLang="en-US" dirty="0"/>
              <a:t>신규 생성을 지원하는 </a:t>
            </a:r>
            <a:r>
              <a:rPr lang="en-US" altLang="ko-KR" dirty="0"/>
              <a:t>Fiori </a:t>
            </a:r>
            <a:r>
              <a:rPr lang="ko-KR" altLang="en-US" dirty="0"/>
              <a:t>기반 관리 프로그램</a:t>
            </a:r>
            <a:endParaRPr lang="en-US" altLang="ko-KR" dirty="0"/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필터 조건</a:t>
            </a:r>
            <a:r>
              <a:rPr lang="en-US" altLang="ko-KR" dirty="0"/>
              <a:t>(</a:t>
            </a:r>
            <a:r>
              <a:rPr lang="ko-KR" altLang="en-US" dirty="0" err="1"/>
              <a:t>자재번호</a:t>
            </a:r>
            <a:r>
              <a:rPr lang="en-US" altLang="ko-KR" dirty="0"/>
              <a:t>, </a:t>
            </a:r>
            <a:r>
              <a:rPr lang="ko-KR" altLang="en-US" dirty="0" err="1"/>
              <a:t>자재명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 따라 등록된 자재 목록을 실시간 </a:t>
            </a:r>
            <a:r>
              <a:rPr lang="ko-KR" altLang="en-US" dirty="0" err="1"/>
              <a:t>조회가능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자재 목록에서 항목을 선택하면</a:t>
            </a:r>
            <a:r>
              <a:rPr lang="en-US" altLang="ko-KR" dirty="0"/>
              <a:t>, </a:t>
            </a:r>
            <a:r>
              <a:rPr lang="ko-KR" altLang="en-US" dirty="0"/>
              <a:t>상세 정보를 확인하고 이미지 포함 자재 정보를 직접 수정 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-"/>
            </a:pPr>
            <a:r>
              <a:rPr lang="ko-KR" altLang="en-US" dirty="0"/>
              <a:t>신규 생성 버튼을 통해 </a:t>
            </a:r>
            <a:r>
              <a:rPr lang="ko-KR" altLang="en-US" dirty="0" err="1"/>
              <a:t>자재유형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가격정보</a:t>
            </a:r>
            <a:r>
              <a:rPr lang="en-US" altLang="ko-KR" dirty="0"/>
              <a:t>, </a:t>
            </a:r>
            <a:r>
              <a:rPr lang="ko-KR" altLang="en-US" dirty="0"/>
              <a:t>단위 등 필수 정보를 입력하여 자재를 등록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lvl="0">
              <a:lnSpc>
                <a:spcPct val="120000"/>
              </a:lnSpc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 err="1">
                <a:solidFill>
                  <a:schemeClr val="dk1"/>
                </a:solidFill>
              </a:rPr>
              <a:t>자재마스터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(ZC102MMT0004)</a:t>
            </a:r>
          </a:p>
          <a:p>
            <a:pPr lvl="0">
              <a:lnSpc>
                <a:spcPct val="120000"/>
              </a:lnSpc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altLang="ko-KR" sz="1800" dirty="0">
                <a:solidFill>
                  <a:schemeClr val="lt1"/>
                </a:solidFill>
              </a:rPr>
              <a:t>- Fiori APP - </a:t>
            </a:r>
            <a:r>
              <a:rPr lang="ko-KR" altLang="en-US" sz="1800" dirty="0">
                <a:solidFill>
                  <a:schemeClr val="lt1"/>
                </a:solidFill>
              </a:rPr>
              <a:t>생성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변경</a:t>
            </a:r>
            <a:r>
              <a:rPr lang="en-US" altLang="ko-KR" sz="1800" dirty="0">
                <a:solidFill>
                  <a:schemeClr val="lt1"/>
                </a:solidFill>
              </a:rPr>
              <a:t>, </a:t>
            </a:r>
            <a:r>
              <a:rPr lang="ko-KR" altLang="en-US" sz="1800" dirty="0">
                <a:solidFill>
                  <a:schemeClr val="lt1"/>
                </a:solidFill>
              </a:rPr>
              <a:t>삭제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72" y="1687391"/>
            <a:ext cx="5601064" cy="38280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6" y="4840985"/>
            <a:ext cx="4623801" cy="1442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231" y="3853544"/>
            <a:ext cx="1644911" cy="2533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843" y="4878799"/>
            <a:ext cx="422228" cy="1313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10716516" y="2708437"/>
            <a:ext cx="210354" cy="131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CACB2E-6631-9555-EB08-94C86AA94BFD}"/>
              </a:ext>
            </a:extLst>
          </p:cNvPr>
          <p:cNvCxnSpPr>
            <a:cxnSpLocks/>
          </p:cNvCxnSpPr>
          <p:nvPr/>
        </p:nvCxnSpPr>
        <p:spPr>
          <a:xfrm flipH="1">
            <a:off x="10821693" y="2840363"/>
            <a:ext cx="1" cy="9874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9796336" y="4854415"/>
            <a:ext cx="286023" cy="149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242621" y="4840984"/>
            <a:ext cx="554419" cy="14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294140" y="2273170"/>
            <a:ext cx="1828780" cy="287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24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88202F-8792-6FD1-CA3B-F3A66498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0EFD9D7-F042-973F-C72C-7FF75B374150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7049828-64F0-2883-F0E2-690E37A2088E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28C79A7-260F-8B3E-D105-1B67699805CF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D67392E8-4728-7D4F-D0B7-F79A0E354F99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MM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창고 및 자재 목록 조회 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1387997-3B6B-8007-592C-92181C15B83D}"/>
              </a:ext>
            </a:extLst>
          </p:cNvPr>
          <p:cNvSpPr/>
          <p:nvPr/>
        </p:nvSpPr>
        <p:spPr>
          <a:xfrm>
            <a:off x="279547" y="1365170"/>
            <a:ext cx="6014593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tx1"/>
                </a:solidFill>
              </a:rPr>
              <a:t>Fiori – Plant</a:t>
            </a:r>
            <a:r>
              <a:rPr lang="ko-KR" altLang="en-US" dirty="0">
                <a:solidFill>
                  <a:schemeClr val="tx1"/>
                </a:solidFill>
              </a:rPr>
              <a:t>별 창고 및 자재 목록 조회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dirty="0"/>
              <a:t>Plant</a:t>
            </a:r>
            <a:r>
              <a:rPr lang="ko-KR" altLang="en-US" dirty="0"/>
              <a:t>별로 등록된 창고를 조회하고</a:t>
            </a:r>
            <a:r>
              <a:rPr lang="en-US" altLang="ko-KR" dirty="0"/>
              <a:t>, </a:t>
            </a:r>
            <a:r>
              <a:rPr lang="ko-KR" altLang="en-US" dirty="0"/>
              <a:t>선택한 창고에 포함된 자재 목록을 확인할 수 있는 </a:t>
            </a:r>
            <a:r>
              <a:rPr lang="en-US" altLang="ko-KR" dirty="0"/>
              <a:t>Fiori </a:t>
            </a:r>
            <a:r>
              <a:rPr lang="ko-KR" altLang="en-US" dirty="0"/>
              <a:t>기반 조회 프로그램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dirty="0"/>
              <a:t>상단에 표시된 </a:t>
            </a:r>
            <a:r>
              <a:rPr lang="en-US" altLang="ko-KR" dirty="0"/>
              <a:t>Plant</a:t>
            </a:r>
            <a:r>
              <a:rPr lang="ko-KR" altLang="en-US" dirty="0"/>
              <a:t>별 창고 목록에서 원하는 행을 클릭하면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Plant</a:t>
            </a:r>
            <a:r>
              <a:rPr lang="ko-KR" altLang="en-US" dirty="0"/>
              <a:t>에 속한 창고의 자재 재고 현황을 하단에서 자동 조회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dirty="0"/>
              <a:t>자재 목록은 </a:t>
            </a:r>
            <a:r>
              <a:rPr lang="ko-KR" altLang="en-US" dirty="0" err="1"/>
              <a:t>자재코드</a:t>
            </a:r>
            <a:r>
              <a:rPr lang="en-US" altLang="ko-KR" dirty="0"/>
              <a:t>, </a:t>
            </a:r>
            <a:r>
              <a:rPr lang="ko-KR" altLang="en-US" dirty="0" err="1"/>
              <a:t>배치번호</a:t>
            </a:r>
            <a:r>
              <a:rPr lang="en-US" altLang="ko-KR" dirty="0"/>
              <a:t>, </a:t>
            </a:r>
            <a:r>
              <a:rPr lang="ko-KR" altLang="en-US" dirty="0"/>
              <a:t>단위</a:t>
            </a:r>
            <a:r>
              <a:rPr lang="en-US" altLang="ko-KR" dirty="0"/>
              <a:t>, </a:t>
            </a:r>
            <a:r>
              <a:rPr lang="ko-KR" altLang="en-US" dirty="0" err="1"/>
              <a:t>입고일자</a:t>
            </a:r>
            <a:r>
              <a:rPr lang="en-US" altLang="ko-KR" dirty="0"/>
              <a:t>, </a:t>
            </a:r>
            <a:r>
              <a:rPr lang="ko-KR" altLang="en-US" dirty="0"/>
              <a:t>유통기한 등 다양한 정보를 포함하고 있어 원재료</a:t>
            </a:r>
            <a:r>
              <a:rPr lang="en-US" altLang="ko-KR" dirty="0"/>
              <a:t>/</a:t>
            </a:r>
            <a:r>
              <a:rPr lang="ko-KR" altLang="en-US" dirty="0"/>
              <a:t>부자재</a:t>
            </a:r>
            <a:r>
              <a:rPr lang="en-US" altLang="ko-KR" dirty="0"/>
              <a:t>/</a:t>
            </a:r>
            <a:r>
              <a:rPr lang="ko-KR" altLang="en-US" dirty="0" err="1"/>
              <a:t>완제품별</a:t>
            </a:r>
            <a:r>
              <a:rPr lang="ko-KR" altLang="en-US" dirty="0"/>
              <a:t> 입고 관리</a:t>
            </a:r>
            <a:r>
              <a:rPr lang="en-US" altLang="ko-KR" dirty="0"/>
              <a:t>, </a:t>
            </a:r>
            <a:r>
              <a:rPr lang="ko-KR" altLang="en-US" dirty="0"/>
              <a:t>유통기한 관리</a:t>
            </a:r>
            <a:r>
              <a:rPr lang="en-US" altLang="ko-KR" dirty="0"/>
              <a:t>, </a:t>
            </a:r>
            <a:r>
              <a:rPr lang="ko-KR" altLang="en-US" dirty="0"/>
              <a:t>잔량 추적 등에 </a:t>
            </a:r>
            <a:r>
              <a:rPr lang="ko-KR" altLang="en-US" dirty="0" err="1"/>
              <a:t>활용가능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SzPts val="1800"/>
              <a:buFont typeface="Arial" panose="020B0604020202020204" pitchFamily="34" charset="0"/>
              <a:buChar char="•"/>
            </a:pPr>
            <a:r>
              <a:rPr lang="ko-KR" altLang="en-US" dirty="0"/>
              <a:t>각 창고 유형은 구분되어 있으며</a:t>
            </a:r>
            <a:r>
              <a:rPr lang="en-US" altLang="ko-KR" dirty="0"/>
              <a:t>, </a:t>
            </a:r>
            <a:r>
              <a:rPr lang="ko-KR" altLang="en-US" dirty="0"/>
              <a:t>화면은 </a:t>
            </a:r>
            <a:r>
              <a:rPr lang="en-US" altLang="ko-KR" dirty="0"/>
              <a:t>Plant </a:t>
            </a:r>
            <a:r>
              <a:rPr lang="ko-KR" altLang="en-US" dirty="0"/>
              <a:t>단위 → 창고 단위 → 자재 단위로 </a:t>
            </a:r>
            <a:r>
              <a:rPr lang="ko-KR" altLang="en-US" dirty="0" err="1"/>
              <a:t>드릴다운</a:t>
            </a:r>
            <a:r>
              <a:rPr lang="ko-KR" altLang="en-US" dirty="0"/>
              <a:t> 형식 구성</a:t>
            </a:r>
            <a:endParaRPr lang="en-US" altLang="ko-KR" dirty="0"/>
          </a:p>
          <a:p>
            <a:pPr>
              <a:lnSpc>
                <a:spcPct val="120000"/>
              </a:lnSpc>
              <a:buSzPts val="1800"/>
            </a:pPr>
            <a:endParaRPr lang="en-US" altLang="ko-KR" dirty="0"/>
          </a:p>
          <a:p>
            <a:pPr lvl="0">
              <a:lnSpc>
                <a:spcPct val="120000"/>
              </a:lnSpc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 err="1">
                <a:solidFill>
                  <a:schemeClr val="dk1"/>
                </a:solidFill>
              </a:rPr>
              <a:t>창고마스터</a:t>
            </a:r>
            <a:r>
              <a:rPr lang="en-US" altLang="ko-KR" sz="1500" dirty="0">
                <a:solidFill>
                  <a:schemeClr val="dk1"/>
                </a:solidFill>
              </a:rPr>
              <a:t>(ZC102MMT0008)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 err="1">
                <a:solidFill>
                  <a:schemeClr val="dk1"/>
                </a:solidFill>
              </a:rPr>
              <a:t>가공완제품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(ZC102MMT0003)</a:t>
            </a:r>
          </a:p>
          <a:p>
            <a:pPr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 err="1">
                <a:solidFill>
                  <a:schemeClr val="dk1"/>
                </a:solidFill>
              </a:rPr>
              <a:t>원자재창고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(ZC102MMT0005)</a:t>
            </a:r>
          </a:p>
          <a:p>
            <a:pPr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>
                <a:solidFill>
                  <a:schemeClr val="dk1"/>
                </a:solidFill>
              </a:rPr>
              <a:t>신선 </a:t>
            </a:r>
            <a:r>
              <a:rPr lang="ko-KR" altLang="en-US" sz="1500" dirty="0" err="1">
                <a:solidFill>
                  <a:schemeClr val="dk1"/>
                </a:solidFill>
              </a:rPr>
              <a:t>완제품창고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(ZC102MMT0006)</a:t>
            </a:r>
          </a:p>
          <a:p>
            <a:pPr>
              <a:lnSpc>
                <a:spcPct val="120000"/>
              </a:lnSpc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[MM] </a:t>
            </a:r>
            <a:r>
              <a:rPr lang="ko-KR" altLang="en-US" sz="1500" dirty="0">
                <a:solidFill>
                  <a:schemeClr val="dk1"/>
                </a:solidFill>
              </a:rPr>
              <a:t>기타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포장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  <a:r>
              <a:rPr lang="ko-KR" altLang="en-US" sz="1500" dirty="0">
                <a:solidFill>
                  <a:schemeClr val="dk1"/>
                </a:solidFill>
              </a:rPr>
              <a:t>창고 </a:t>
            </a:r>
            <a:r>
              <a:rPr lang="en-US" altLang="ko-KR" sz="1500" dirty="0">
                <a:solidFill>
                  <a:schemeClr val="dk1"/>
                </a:solidFill>
              </a:rPr>
              <a:t>(ZC102MMT0007)</a:t>
            </a:r>
          </a:p>
          <a:p>
            <a:pPr marL="285750" indent="-285750">
              <a:lnSpc>
                <a:spcPct val="120000"/>
              </a:lnSpc>
              <a:buSzPts val="1800"/>
              <a:buFontTx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285750" indent="-285750">
              <a:lnSpc>
                <a:spcPct val="120000"/>
              </a:lnSpc>
              <a:buSzPts val="1800"/>
              <a:buFontTx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lnSpc>
                <a:spcPct val="120000"/>
              </a:lnSpc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AADE85CC-4208-6032-692C-CDA9D5C4E7F3}"/>
              </a:ext>
            </a:extLst>
          </p:cNvPr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13CEDDA6-FF77-FD32-C6F5-59CB57C25F26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D5A83873-E43F-F6ED-28AB-D5BE845FC4D5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E3C0BD7-81F3-A142-15B7-C99AB896818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482E397-49FB-1701-272E-50AA4CAFB7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1C99070C-F2CB-4C09-808A-1B63214C510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6C55393-CF83-0226-AA38-947DFB1C802B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이예인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FF919D50-5D68-8EAA-C8BF-499F6AECC0A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이예인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6AF9CE50-DE21-452D-5B3B-29C1ED4DBD55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08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E6D1EDF-7BC2-9D41-352B-F2F5DDCE3053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altLang="ko-KR" sz="1800" dirty="0">
                <a:solidFill>
                  <a:schemeClr val="lt1"/>
                </a:solidFill>
              </a:rPr>
              <a:t>- Fiori APP 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99" y="1565127"/>
            <a:ext cx="5400970" cy="19687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40" y="3696757"/>
            <a:ext cx="5420108" cy="7034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88" y="4532554"/>
            <a:ext cx="5350312" cy="18644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419248" y="1615440"/>
            <a:ext cx="609550" cy="136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321398" y="3759200"/>
            <a:ext cx="2126641" cy="146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BEC4DD-CC5E-A55A-F749-C314E4EBBD0B}"/>
              </a:ext>
            </a:extLst>
          </p:cNvPr>
          <p:cNvSpPr/>
          <p:nvPr/>
        </p:nvSpPr>
        <p:spPr>
          <a:xfrm>
            <a:off x="6393261" y="4770100"/>
            <a:ext cx="609550" cy="136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41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[MM] </a:t>
            </a:r>
            <a:r>
              <a:rPr lang="ko-KR" altLang="en-US" sz="2000" dirty="0">
                <a:solidFill>
                  <a:schemeClr val="lt1"/>
                </a:solidFill>
              </a:rPr>
              <a:t>구매요청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dirty="0">
                <a:latin typeface="Arial" panose="020B0604020202020204" pitchFamily="34" charset="0"/>
              </a:rPr>
              <a:t>구매요청을 조회하고 구매요청을 승인하여 </a:t>
            </a:r>
            <a:r>
              <a:rPr lang="ko-KR" altLang="en-US" sz="1500" dirty="0" err="1">
                <a:latin typeface="Arial" panose="020B0604020202020204" pitchFamily="34" charset="0"/>
              </a:rPr>
              <a:t>구매오더를</a:t>
            </a:r>
            <a:r>
              <a:rPr lang="ko-KR" altLang="en-US" sz="1500" dirty="0">
                <a:latin typeface="Arial" panose="020B0604020202020204" pitchFamily="34" charset="0"/>
              </a:rPr>
              <a:t> 생성</a:t>
            </a:r>
            <a:r>
              <a:rPr lang="en-US" altLang="ko-KR" sz="1500" dirty="0">
                <a:latin typeface="Arial" panose="020B0604020202020204" pitchFamily="34" charset="0"/>
              </a:rPr>
              <a:t>/</a:t>
            </a:r>
            <a:r>
              <a:rPr lang="ko-KR" altLang="en-US" sz="1500" dirty="0">
                <a:latin typeface="Arial" panose="020B0604020202020204" pitchFamily="34" charset="0"/>
              </a:rPr>
              <a:t>반려 할 수 있는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구매요청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검색 조건 없이 조회 버튼 클릭 시 전체 구매요청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500" dirty="0">
                <a:solidFill>
                  <a:schemeClr val="dk1"/>
                </a:solidFill>
              </a:rPr>
              <a:t>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구매요청 번호 입력 시 구매요청 및 생성된 </a:t>
            </a:r>
            <a:r>
              <a:rPr lang="ko-KR" altLang="en-US" sz="15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500" dirty="0">
                <a:solidFill>
                  <a:schemeClr val="dk1"/>
                </a:solidFill>
              </a:rPr>
              <a:t>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구매요청 상태 별 건수 표시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구매요청 내역은 탭 별로 전체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대기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반려 상태 </a:t>
            </a:r>
            <a:r>
              <a:rPr lang="en-US" altLang="ko-KR" sz="1500" dirty="0">
                <a:solidFill>
                  <a:schemeClr val="dk1"/>
                </a:solidFill>
              </a:rPr>
              <a:t>Filter </a:t>
            </a:r>
            <a:r>
              <a:rPr lang="ko-KR" altLang="en-US" sz="1500" dirty="0">
                <a:solidFill>
                  <a:schemeClr val="dk1"/>
                </a:solidFill>
              </a:rPr>
              <a:t>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대기 탭에서 구매요청 승인 시 </a:t>
            </a:r>
            <a:r>
              <a:rPr lang="ko-KR" altLang="en-US" sz="15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500" dirty="0">
                <a:solidFill>
                  <a:schemeClr val="dk1"/>
                </a:solidFill>
              </a:rPr>
              <a:t>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500" dirty="0">
                <a:solidFill>
                  <a:schemeClr val="dk1"/>
                </a:solidFill>
              </a:rPr>
              <a:t> 반려 시 구매오더에서 삭제 후 반려 탭에 추가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구매요청</a:t>
            </a:r>
            <a:r>
              <a:rPr lang="en-US" altLang="ko-KR" sz="1500" dirty="0">
                <a:solidFill>
                  <a:schemeClr val="dk1"/>
                </a:solidFill>
              </a:rPr>
              <a:t>(ITEM) ZC102MMT0017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 err="1">
                <a:solidFill>
                  <a:schemeClr val="dk1"/>
                </a:solidFill>
              </a:rPr>
              <a:t>구매오더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ZC102MMT0011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1630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ZC102MMR0003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수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19" y="1507161"/>
            <a:ext cx="4905423" cy="25565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393" y="3971611"/>
            <a:ext cx="3165676" cy="15209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393" y="2400944"/>
            <a:ext cx="3137394" cy="1514800"/>
          </a:xfrm>
          <a:prstGeom prst="rect">
            <a:avLst/>
          </a:prstGeom>
        </p:spPr>
      </p:pic>
      <p:cxnSp>
        <p:nvCxnSpPr>
          <p:cNvPr id="30" name="Google Shape;290;p6"/>
          <p:cNvCxnSpPr/>
          <p:nvPr/>
        </p:nvCxnSpPr>
        <p:spPr>
          <a:xfrm rot="5400000">
            <a:off x="10746501" y="2986824"/>
            <a:ext cx="449403" cy="63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8" name="Google Shape;288;p6"/>
          <p:cNvSpPr/>
          <p:nvPr/>
        </p:nvSpPr>
        <p:spPr>
          <a:xfrm>
            <a:off x="10836861" y="2658224"/>
            <a:ext cx="262333" cy="1007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290;p6"/>
          <p:cNvCxnSpPr/>
          <p:nvPr/>
        </p:nvCxnSpPr>
        <p:spPr>
          <a:xfrm rot="16200000" flipH="1">
            <a:off x="11403527" y="4465341"/>
            <a:ext cx="134210" cy="502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" name="Google Shape;288;p6"/>
          <p:cNvSpPr/>
          <p:nvPr/>
        </p:nvSpPr>
        <p:spPr>
          <a:xfrm>
            <a:off x="11337748" y="4237080"/>
            <a:ext cx="270792" cy="1459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853" y="5548386"/>
            <a:ext cx="3883934" cy="8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77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판매오더</a:t>
            </a:r>
            <a:r>
              <a:rPr lang="ko-KR" altLang="en-US" sz="2000" dirty="0">
                <a:solidFill>
                  <a:schemeClr val="lt1"/>
                </a:solidFill>
              </a:rPr>
              <a:t> 생성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dirty="0" err="1">
                <a:effectLst/>
              </a:rPr>
              <a:t>판매오더를</a:t>
            </a:r>
            <a:r>
              <a:rPr lang="ko-KR" altLang="en-US" sz="1500" b="0" dirty="0">
                <a:effectLst/>
              </a:rPr>
              <a:t> 생성</a:t>
            </a:r>
            <a:r>
              <a:rPr lang="en-US" altLang="ko-KR" sz="1500" b="0" dirty="0">
                <a:effectLst/>
              </a:rPr>
              <a:t>/</a:t>
            </a:r>
            <a:r>
              <a:rPr lang="ko-KR" altLang="en-US" sz="1500" b="0" dirty="0">
                <a:effectLst/>
              </a:rPr>
              <a:t>수정</a:t>
            </a:r>
            <a:r>
              <a:rPr lang="en-US" altLang="ko-KR" sz="1500" b="0" dirty="0">
                <a:effectLst/>
              </a:rPr>
              <a:t>/</a:t>
            </a:r>
            <a:r>
              <a:rPr lang="ko-KR" altLang="en-US" sz="1500" b="0" dirty="0">
                <a:effectLst/>
              </a:rPr>
              <a:t>삭제할 수 있는 프로그램</a:t>
            </a:r>
            <a:endParaRPr lang="en-US" altLang="ko-KR" sz="1500" b="0" dirty="0">
              <a:effectLst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dirty="0">
              <a:effectLst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고객 번호 조회</a:t>
            </a:r>
          </a:p>
          <a:p>
            <a:pPr marL="342900" fontAlgn="base">
              <a:lnSpc>
                <a:spcPct val="120000"/>
              </a:lnSpc>
            </a:pPr>
            <a:r>
              <a:rPr lang="en-US" altLang="ko-KR" sz="1500" dirty="0"/>
              <a:t>- </a:t>
            </a:r>
            <a:r>
              <a:rPr lang="ko-KR" altLang="en-US" sz="1500" dirty="0"/>
              <a:t>선택한 고객의 고객 정보 조회 </a:t>
            </a:r>
            <a:endParaRPr lang="ko-KR" altLang="en-US" sz="1500" b="0" dirty="0">
              <a:effectLst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초록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ko-KR" altLang="en-US" sz="1500" dirty="0" err="1">
                <a:latin typeface="Arial" panose="020B0604020202020204" pitchFamily="34" charset="0"/>
              </a:rPr>
              <a:t>납품오더</a:t>
            </a:r>
            <a:r>
              <a:rPr lang="ko-KR" altLang="en-US" sz="1500" dirty="0">
                <a:latin typeface="Arial" panose="020B0604020202020204" pitchFamily="34" charset="0"/>
              </a:rPr>
              <a:t> 생성 완료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빨강</a:t>
            </a:r>
            <a:r>
              <a:rPr lang="en-US" altLang="ko-KR" sz="1500" dirty="0">
                <a:latin typeface="Arial" panose="020B0604020202020204" pitchFamily="34" charset="0"/>
              </a:rPr>
              <a:t> _ </a:t>
            </a:r>
            <a:r>
              <a:rPr lang="ko-KR" altLang="en-US" sz="1500" dirty="0" err="1">
                <a:latin typeface="Arial" panose="020B0604020202020204" pitchFamily="34" charset="0"/>
              </a:rPr>
              <a:t>납품오더</a:t>
            </a:r>
            <a:r>
              <a:rPr lang="ko-KR" altLang="en-US" sz="1500" dirty="0">
                <a:latin typeface="Arial" panose="020B0604020202020204" pitchFamily="34" charset="0"/>
              </a:rPr>
              <a:t> 생성 미완료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신규주문 생성 버튼 클릭 시 생성 팝업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latin typeface="Arial" panose="020B0604020202020204" pitchFamily="34" charset="0"/>
              </a:rPr>
              <a:t>-</a:t>
            </a:r>
            <a:r>
              <a:rPr lang="ko-KR" altLang="en-US" sz="1500" dirty="0">
                <a:latin typeface="Arial" panose="020B0604020202020204" pitchFamily="34" charset="0"/>
              </a:rPr>
              <a:t>주문 정보 및 사원 정보 입력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행 추가 및 삭제로 주문내역 작성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latin typeface="Arial" panose="020B0604020202020204" pitchFamily="34" charset="0"/>
              </a:rPr>
              <a:t>-</a:t>
            </a:r>
            <a:r>
              <a:rPr lang="ko-KR" altLang="en-US" sz="1500" dirty="0">
                <a:latin typeface="Arial" panose="020B0604020202020204" pitchFamily="34" charset="0"/>
              </a:rPr>
              <a:t>할인율 적용 및 최종 가격 계산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주문 내역 </a:t>
            </a:r>
            <a:r>
              <a:rPr lang="en-US" altLang="ko-KR" sz="1500" dirty="0">
                <a:latin typeface="Arial" panose="020B0604020202020204" pitchFamily="34" charset="0"/>
              </a:rPr>
              <a:t>(Header) </a:t>
            </a:r>
            <a:r>
              <a:rPr lang="ko-KR" altLang="en-US" sz="1500" dirty="0">
                <a:latin typeface="Arial" panose="020B0604020202020204" pitchFamily="34" charset="0"/>
              </a:rPr>
              <a:t>삭제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latin typeface="Arial" panose="020B0604020202020204" pitchFamily="34" charset="0"/>
              </a:rPr>
              <a:t>-</a:t>
            </a:r>
            <a:r>
              <a:rPr lang="ko-KR" altLang="en-US" sz="1500" dirty="0" err="1">
                <a:latin typeface="Arial" panose="020B0604020202020204" pitchFamily="34" charset="0"/>
              </a:rPr>
              <a:t>납품오더</a:t>
            </a:r>
            <a:r>
              <a:rPr lang="ko-KR" altLang="en-US" sz="1500" dirty="0">
                <a:latin typeface="Arial" panose="020B0604020202020204" pitchFamily="34" charset="0"/>
              </a:rPr>
              <a:t> 미완료 건</a:t>
            </a:r>
            <a:r>
              <a:rPr lang="en-US" altLang="ko-KR" sz="1500" dirty="0">
                <a:latin typeface="Arial" panose="020B0604020202020204" pitchFamily="34" charset="0"/>
              </a:rPr>
              <a:t>(</a:t>
            </a:r>
            <a:r>
              <a:rPr lang="ko-KR" altLang="en-US" sz="1500" dirty="0">
                <a:latin typeface="Arial" panose="020B0604020202020204" pitchFamily="34" charset="0"/>
              </a:rPr>
              <a:t>빨강</a:t>
            </a:r>
            <a:r>
              <a:rPr lang="en-US" altLang="ko-KR" sz="1500" dirty="0">
                <a:latin typeface="Arial" panose="020B0604020202020204" pitchFamily="34" charset="0"/>
              </a:rPr>
              <a:t>)</a:t>
            </a:r>
            <a:r>
              <a:rPr lang="ko-KR" altLang="en-US" sz="1500" dirty="0">
                <a:latin typeface="Arial" panose="020B0604020202020204" pitchFamily="34" charset="0"/>
              </a:rPr>
              <a:t>에 한해 삭제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주문 내역 상세 </a:t>
            </a:r>
            <a:r>
              <a:rPr lang="en-US" altLang="ko-KR" sz="1500" dirty="0">
                <a:latin typeface="Arial" panose="020B0604020202020204" pitchFamily="34" charset="0"/>
              </a:rPr>
              <a:t>(Line item) </a:t>
            </a:r>
            <a:r>
              <a:rPr lang="ko-KR" altLang="en-US" sz="1500" dirty="0">
                <a:latin typeface="Arial" panose="020B0604020202020204" pitchFamily="34" charset="0"/>
              </a:rPr>
              <a:t>수정</a:t>
            </a: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>
                <a:latin typeface="Arial" panose="020B0604020202020204" pitchFamily="34" charset="0"/>
              </a:rPr>
              <a:t>납품오더</a:t>
            </a:r>
            <a:r>
              <a:rPr lang="ko-KR" altLang="en-US" sz="1500" dirty="0">
                <a:latin typeface="Arial" panose="020B0604020202020204" pitchFamily="34" charset="0"/>
              </a:rPr>
              <a:t> 미완료 건</a:t>
            </a:r>
            <a:r>
              <a:rPr lang="en-US" altLang="ko-KR" sz="1500" dirty="0">
                <a:latin typeface="Arial" panose="020B0604020202020204" pitchFamily="34" charset="0"/>
              </a:rPr>
              <a:t>(</a:t>
            </a:r>
            <a:r>
              <a:rPr lang="ko-KR" altLang="en-US" sz="1500" dirty="0">
                <a:latin typeface="Arial" panose="020B0604020202020204" pitchFamily="34" charset="0"/>
              </a:rPr>
              <a:t>빨강</a:t>
            </a:r>
            <a:r>
              <a:rPr lang="en-US" altLang="ko-KR" sz="1500" dirty="0">
                <a:latin typeface="Arial" panose="020B0604020202020204" pitchFamily="34" charset="0"/>
              </a:rPr>
              <a:t>)</a:t>
            </a:r>
            <a:r>
              <a:rPr lang="ko-KR" altLang="en-US" sz="1500" dirty="0">
                <a:latin typeface="Arial" panose="020B0604020202020204" pitchFamily="34" charset="0"/>
              </a:rPr>
              <a:t>에 한해 </a:t>
            </a:r>
            <a:r>
              <a:rPr lang="ko-KR" altLang="en-US" sz="1500" dirty="0" err="1">
                <a:latin typeface="Arial" panose="020B0604020202020204" pitchFamily="34" charset="0"/>
              </a:rPr>
              <a:t>출고요청일</a:t>
            </a:r>
            <a:r>
              <a:rPr lang="ko-KR" altLang="en-US" sz="1500" dirty="0">
                <a:latin typeface="Arial" panose="020B0604020202020204" pitchFamily="34" charset="0"/>
              </a:rPr>
              <a:t> 수정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Arial" panose="020B0604020202020204" pitchFamily="34" charset="0"/>
              </a:rPr>
              <a:t>수정 후 저장 시 </a:t>
            </a:r>
            <a:r>
              <a:rPr lang="ko-KR" altLang="en-US" sz="1500" dirty="0" err="1">
                <a:latin typeface="Arial" panose="020B0604020202020204" pitchFamily="34" charset="0"/>
              </a:rPr>
              <a:t>변경정보</a:t>
            </a:r>
            <a:r>
              <a:rPr lang="ko-KR" altLang="en-US" sz="1500" dirty="0">
                <a:latin typeface="Arial" panose="020B0604020202020204" pitchFamily="34" charset="0"/>
              </a:rPr>
              <a:t> 입력 팝업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ko-KR" altLang="en-US" sz="1500" b="0" dirty="0">
              <a:effectLst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200" dirty="0" err="1"/>
              <a:t>판매오더</a:t>
            </a:r>
            <a:r>
              <a:rPr lang="ko-KR" altLang="en-US" sz="1200" dirty="0"/>
              <a:t> </a:t>
            </a:r>
            <a:r>
              <a:rPr lang="en-US" altLang="ko-KR" sz="1200" dirty="0"/>
              <a:t>(H) (ZC102SDT0006)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판매오더</a:t>
            </a:r>
            <a:r>
              <a:rPr lang="ko-KR" altLang="en-US" sz="1200" dirty="0"/>
              <a:t> </a:t>
            </a:r>
            <a:r>
              <a:rPr lang="en-US" altLang="ko-KR" sz="1200" dirty="0"/>
              <a:t>(I) (ZC102SDT0007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863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>
                <a:solidFill>
                  <a:schemeClr val="dk1"/>
                </a:solidFill>
              </a:rPr>
              <a:t>ZC102SDR0002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en-US" altLang="ko-KR" sz="1800" dirty="0">
                <a:solidFill>
                  <a:schemeClr val="dk1"/>
                </a:solidFill>
              </a:rPr>
              <a:t>2025.05.07(</a:t>
            </a:r>
            <a:r>
              <a:rPr lang="ko-KR" altLang="en-US" sz="1800" dirty="0">
                <a:solidFill>
                  <a:schemeClr val="dk1"/>
                </a:solidFill>
              </a:rPr>
              <a:t>수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endParaRPr lang="ko-KR" altLang="en-US" sz="1800" dirty="0">
              <a:solidFill>
                <a:schemeClr val="dk1"/>
              </a:solidFill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08" t="7445" r="54113" b="73444"/>
          <a:stretch/>
        </p:blipFill>
        <p:spPr>
          <a:xfrm>
            <a:off x="6420115" y="3270314"/>
            <a:ext cx="5166891" cy="1310640"/>
          </a:xfrm>
          <a:prstGeom prst="rect">
            <a:avLst/>
          </a:prstGeom>
        </p:spPr>
      </p:pic>
      <p:sp>
        <p:nvSpPr>
          <p:cNvPr id="24" name="Google Shape;135;p3">
            <a:extLst>
              <a:ext uri="{FF2B5EF4-FFF2-40B4-BE49-F238E27FC236}">
                <a16:creationId xmlns:a16="http://schemas.microsoft.com/office/drawing/2014/main" id="{E60D2EDF-C6D3-3CA6-56A4-83CB8463EB44}"/>
              </a:ext>
            </a:extLst>
          </p:cNvPr>
          <p:cNvSpPr/>
          <p:nvPr/>
        </p:nvSpPr>
        <p:spPr>
          <a:xfrm>
            <a:off x="6420115" y="3471182"/>
            <a:ext cx="742734" cy="23975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66" y="1359171"/>
            <a:ext cx="2315346" cy="2289460"/>
          </a:xfrm>
          <a:prstGeom prst="rect">
            <a:avLst/>
          </a:prstGeom>
        </p:spPr>
      </p:pic>
      <p:cxnSp>
        <p:nvCxnSpPr>
          <p:cNvPr id="25" name="Google Shape;212;g31b104cb868_0_64">
            <a:extLst>
              <a:ext uri="{FF2B5EF4-FFF2-40B4-BE49-F238E27FC236}">
                <a16:creationId xmlns:a16="http://schemas.microsoft.com/office/drawing/2014/main" id="{193D38EF-1493-D60A-6A92-41BBA1CE0E57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7162849" y="2503901"/>
            <a:ext cx="1996217" cy="108716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4793" t="18529" r="1259" b="58582"/>
          <a:stretch/>
        </p:blipFill>
        <p:spPr>
          <a:xfrm>
            <a:off x="6291272" y="4974663"/>
            <a:ext cx="5475621" cy="11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98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일반 배송관리 프로그램</a:t>
            </a:r>
            <a:endParaRPr lang="en-US" altLang="ko-KR" sz="2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dirty="0" err="1">
                <a:latin typeface="Arial" panose="020B0604020202020204" pitchFamily="34" charset="0"/>
              </a:rPr>
              <a:t>배송준비</a:t>
            </a:r>
            <a:r>
              <a:rPr lang="ko-KR" altLang="en-US" sz="1500" dirty="0">
                <a:latin typeface="Arial" panose="020B0604020202020204" pitchFamily="34" charset="0"/>
              </a:rPr>
              <a:t> 완료 </a:t>
            </a:r>
            <a:r>
              <a:rPr lang="ko-KR" altLang="en-US" sz="1500" dirty="0" err="1">
                <a:latin typeface="Arial" panose="020B0604020202020204" pitchFamily="34" charset="0"/>
              </a:rPr>
              <a:t>납품건에</a:t>
            </a:r>
            <a:r>
              <a:rPr lang="ko-KR" altLang="en-US" sz="1500" dirty="0">
                <a:latin typeface="Arial" panose="020B0604020202020204" pitchFamily="34" charset="0"/>
              </a:rPr>
              <a:t> 대하여 배송정보를 입력해주는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납품오더</a:t>
            </a:r>
            <a:r>
              <a:rPr lang="ko-KR" altLang="en-US" sz="1500" dirty="0"/>
              <a:t> 조회</a:t>
            </a:r>
            <a:endParaRPr lang="en-US" altLang="ko-KR" sz="1500" dirty="0"/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배송 정보가 입력되지 않은 납품 오더에 한하여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배송 정보가 입력되었으나 아직 배송 시작되지 않은 건에 대하여 배송 정보 수정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배송정보 입력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배송 정보 입력 버튼 클릭 시 배송정보 입력 팝업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고객 정보와 동일 버튼 클릭 시 고객마스터에서 해당 고객의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err="1">
                <a:solidFill>
                  <a:schemeClr val="dk1"/>
                </a:solidFill>
              </a:rPr>
              <a:t>배송지</a:t>
            </a:r>
            <a:r>
              <a:rPr lang="ko-KR" altLang="en-US" sz="1500" dirty="0">
                <a:solidFill>
                  <a:schemeClr val="dk1"/>
                </a:solidFill>
              </a:rPr>
              <a:t> 및 연락처 조회 후 자동 입력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 - </a:t>
            </a:r>
            <a:r>
              <a:rPr lang="ko-KR" altLang="en-US" sz="1500" dirty="0">
                <a:solidFill>
                  <a:schemeClr val="dk1"/>
                </a:solidFill>
              </a:rPr>
              <a:t>저장 시 오른쪽 </a:t>
            </a:r>
            <a:r>
              <a:rPr lang="en-US" altLang="ko-KR" sz="1500" dirty="0">
                <a:solidFill>
                  <a:schemeClr val="dk1"/>
                </a:solidFill>
              </a:rPr>
              <a:t>ALV</a:t>
            </a:r>
            <a:r>
              <a:rPr lang="ko-KR" altLang="en-US" sz="1500" dirty="0">
                <a:solidFill>
                  <a:schemeClr val="dk1"/>
                </a:solidFill>
              </a:rPr>
              <a:t>로 이동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긴급 배송 전환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500" dirty="0">
                <a:solidFill>
                  <a:schemeClr val="dk1"/>
                </a:solidFill>
              </a:rPr>
              <a:t> -  </a:t>
            </a:r>
            <a:r>
              <a:rPr lang="ko-KR" altLang="en-US" sz="1500" dirty="0">
                <a:solidFill>
                  <a:schemeClr val="dk1"/>
                </a:solidFill>
              </a:rPr>
              <a:t>납품 건을 긴급 배송으로 전환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</a:t>
            </a:r>
            <a:r>
              <a:rPr lang="en-US" altLang="ko-KR" sz="1500" dirty="0">
                <a:solidFill>
                  <a:schemeClr val="dk1"/>
                </a:solidFill>
              </a:rPr>
              <a:t>Header </a:t>
            </a:r>
            <a:r>
              <a:rPr lang="en-US" altLang="ko-KR" dirty="0"/>
              <a:t>ZC102SDT0004</a:t>
            </a:r>
            <a:r>
              <a:rPr lang="en-US" altLang="ko-KR" sz="1600" dirty="0"/>
              <a:t>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배송정보 관리 </a:t>
            </a:r>
            <a:r>
              <a:rPr lang="en-US" altLang="ko-KR" sz="1500" dirty="0">
                <a:solidFill>
                  <a:schemeClr val="dk1"/>
                </a:solidFill>
              </a:rPr>
              <a:t>ZC</a:t>
            </a:r>
            <a:r>
              <a:rPr lang="en-US" altLang="ko-KR" dirty="0"/>
              <a:t>102SDT0011</a:t>
            </a:r>
            <a:r>
              <a:rPr lang="en-US" altLang="ko-KR" sz="1600" dirty="0"/>
              <a:t>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76745" y="1379341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1630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ZC102SDR0007</a:t>
            </a:r>
          </a:p>
          <a:p>
            <a:pPr lvl="0">
              <a:buSzPts val="1800"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06.06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금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40" y="2819837"/>
            <a:ext cx="5493499" cy="2142874"/>
          </a:xfrm>
          <a:prstGeom prst="rect">
            <a:avLst/>
          </a:prstGeom>
        </p:spPr>
      </p:pic>
      <p:sp>
        <p:nvSpPr>
          <p:cNvPr id="288" name="Google Shape;288;p6"/>
          <p:cNvSpPr/>
          <p:nvPr/>
        </p:nvSpPr>
        <p:spPr>
          <a:xfrm>
            <a:off x="7674855" y="3590005"/>
            <a:ext cx="356625" cy="15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290;p6"/>
          <p:cNvCxnSpPr/>
          <p:nvPr/>
        </p:nvCxnSpPr>
        <p:spPr>
          <a:xfrm rot="5400000">
            <a:off x="7781516" y="3818772"/>
            <a:ext cx="141548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288;p6"/>
          <p:cNvSpPr/>
          <p:nvPr/>
        </p:nvSpPr>
        <p:spPr>
          <a:xfrm>
            <a:off x="8040615" y="3582385"/>
            <a:ext cx="356625" cy="15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88;p6"/>
          <p:cNvSpPr/>
          <p:nvPr/>
        </p:nvSpPr>
        <p:spPr>
          <a:xfrm>
            <a:off x="10174215" y="3582385"/>
            <a:ext cx="402345" cy="15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88;p6"/>
          <p:cNvSpPr/>
          <p:nvPr/>
        </p:nvSpPr>
        <p:spPr>
          <a:xfrm>
            <a:off x="7735815" y="4725384"/>
            <a:ext cx="541928" cy="1666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45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대금청구</a:t>
            </a:r>
            <a:r>
              <a:rPr lang="ko-KR" altLang="en-US" sz="2000" dirty="0">
                <a:solidFill>
                  <a:schemeClr val="lt1"/>
                </a:solidFill>
              </a:rPr>
              <a:t>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dirty="0">
                <a:latin typeface="Arial" panose="020B0604020202020204" pitchFamily="34" charset="0"/>
              </a:rPr>
              <a:t>납품 완료 주문에 대하여 대금 청구 이메일 발송 및 전표 생성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납품오더</a:t>
            </a:r>
            <a:r>
              <a:rPr lang="ko-KR" altLang="en-US" sz="1500" dirty="0"/>
              <a:t> 조회</a:t>
            </a:r>
            <a:endParaRPr lang="en-US" altLang="ko-KR" sz="1500" dirty="0"/>
          </a:p>
          <a:p>
            <a:pPr fontAlgn="base">
              <a:lnSpc>
                <a:spcPct val="120000"/>
              </a:lnSpc>
            </a:pPr>
            <a:r>
              <a:rPr lang="en-US" altLang="ko-KR" sz="1500" dirty="0">
                <a:solidFill>
                  <a:schemeClr val="dk1"/>
                </a:solidFill>
              </a:rPr>
              <a:t> - </a:t>
            </a:r>
            <a:r>
              <a:rPr lang="ko-KR" altLang="en-US" sz="1500" dirty="0">
                <a:solidFill>
                  <a:schemeClr val="dk1"/>
                </a:solidFill>
              </a:rPr>
              <a:t>납품 완료된 주문 중 입금되지 않은 주문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lang="en-US" altLang="ko-KR" sz="1500" dirty="0"/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청구 이메일 발송</a:t>
            </a:r>
            <a:endParaRPr lang="en-US" altLang="ko-KR" sz="1500" dirty="0"/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- </a:t>
            </a:r>
            <a:r>
              <a:rPr lang="ko-KR" altLang="en-US" sz="1500" dirty="0">
                <a:solidFill>
                  <a:schemeClr val="dk1"/>
                </a:solidFill>
              </a:rPr>
              <a:t>납품 상세 내역 확인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- </a:t>
            </a:r>
            <a:r>
              <a:rPr lang="ko-KR" altLang="en-US" sz="1500" dirty="0">
                <a:solidFill>
                  <a:schemeClr val="dk1"/>
                </a:solidFill>
              </a:rPr>
              <a:t>해당 </a:t>
            </a:r>
            <a:r>
              <a:rPr lang="en-US" altLang="ko-KR" sz="1500" dirty="0">
                <a:solidFill>
                  <a:schemeClr val="dk1"/>
                </a:solidFill>
              </a:rPr>
              <a:t>BP </a:t>
            </a:r>
            <a:r>
              <a:rPr lang="ko-KR" altLang="en-US" sz="1500" dirty="0">
                <a:solidFill>
                  <a:schemeClr val="dk1"/>
                </a:solidFill>
              </a:rPr>
              <a:t>국가의 언어로 대금 청구 이메일 발송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- </a:t>
            </a:r>
            <a:r>
              <a:rPr lang="ko-KR" altLang="en-US" sz="1500" dirty="0">
                <a:solidFill>
                  <a:schemeClr val="dk1"/>
                </a:solidFill>
              </a:rPr>
              <a:t>이메일 발송 시 매출 전표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</a:t>
            </a:r>
            <a:r>
              <a:rPr lang="en-US" altLang="ko-KR" sz="1500" dirty="0">
                <a:solidFill>
                  <a:schemeClr val="dk1"/>
                </a:solidFill>
              </a:rPr>
              <a:t>Header ZC102SDT0004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</a:t>
            </a:r>
            <a:r>
              <a:rPr lang="en-US" altLang="ko-KR" sz="1500" dirty="0">
                <a:solidFill>
                  <a:schemeClr val="dk1"/>
                </a:solidFill>
              </a:rPr>
              <a:t>Item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ZC102SDT0005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전표 </a:t>
            </a:r>
            <a:r>
              <a:rPr lang="en-US" altLang="ko-KR" sz="1500" dirty="0">
                <a:solidFill>
                  <a:schemeClr val="dk1"/>
                </a:solidFill>
              </a:rPr>
              <a:t>Header ZC102FIT0009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전표 </a:t>
            </a:r>
            <a:r>
              <a:rPr lang="en-US" altLang="ko-KR" sz="1500" dirty="0">
                <a:solidFill>
                  <a:schemeClr val="dk1"/>
                </a:solidFill>
              </a:rPr>
              <a:t>Item ZC102FIT00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1630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ZC102SDR0006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06.06(</a:t>
            </a:r>
            <a:r>
              <a:rPr lang="ko-KR" altLang="en-US" sz="1800" dirty="0">
                <a:solidFill>
                  <a:schemeClr val="dk1"/>
                </a:solidFill>
              </a:rPr>
              <a:t>금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endParaRPr lang="ko-KR" altLang="en-US" sz="1800" dirty="0">
              <a:solidFill>
                <a:schemeClr val="dk1"/>
              </a:solidFill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14" y="1512883"/>
            <a:ext cx="5420481" cy="2619741"/>
          </a:xfrm>
          <a:prstGeom prst="rect">
            <a:avLst/>
          </a:prstGeom>
        </p:spPr>
      </p:pic>
      <p:sp>
        <p:nvSpPr>
          <p:cNvPr id="27" name="Google Shape;288;p6"/>
          <p:cNvSpPr/>
          <p:nvPr/>
        </p:nvSpPr>
        <p:spPr>
          <a:xfrm>
            <a:off x="11294067" y="3873331"/>
            <a:ext cx="402345" cy="157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2;g31b104cb868_0_64">
            <a:extLst>
              <a:ext uri="{FF2B5EF4-FFF2-40B4-BE49-F238E27FC236}">
                <a16:creationId xmlns:a16="http://schemas.microsoft.com/office/drawing/2014/main" id="{193D38EF-1493-D60A-6A92-41BBA1CE0E57}"/>
              </a:ext>
            </a:extLst>
          </p:cNvPr>
          <p:cNvCxnSpPr>
            <a:cxnSpLocks/>
            <a:stCxn id="27" idx="2"/>
            <a:endCxn id="7" idx="3"/>
          </p:cNvCxnSpPr>
          <p:nvPr/>
        </p:nvCxnSpPr>
        <p:spPr>
          <a:xfrm flipH="1">
            <a:off x="10841950" y="4031323"/>
            <a:ext cx="653290" cy="121954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35" y="4145573"/>
            <a:ext cx="4191215" cy="22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30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[MM] </a:t>
            </a:r>
            <a:r>
              <a:rPr lang="ko-KR" altLang="en-US" sz="2000" dirty="0">
                <a:solidFill>
                  <a:schemeClr val="lt1"/>
                </a:solidFill>
              </a:rPr>
              <a:t>자재 문서 이동 관리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자재 문서 이동이 발생한 데이터를 </a:t>
            </a:r>
            <a:r>
              <a:rPr lang="ko-KR" altLang="en-US" sz="1500" dirty="0">
                <a:latin typeface="Arial" panose="020B0604020202020204" pitchFamily="34" charset="0"/>
              </a:rPr>
              <a:t>확인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하는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문서 조회</a:t>
            </a:r>
            <a:endParaRPr lang="en-US" altLang="ko-KR" sz="1500" dirty="0"/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Selection screen</a:t>
            </a:r>
            <a:r>
              <a:rPr lang="ko-KR" altLang="en-US" sz="1500" dirty="0">
                <a:solidFill>
                  <a:schemeClr val="dk1"/>
                </a:solidFill>
              </a:rPr>
              <a:t>에서 자재 문서 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이동 유형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연도 등 조건 선택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조건에 맞게 </a:t>
            </a:r>
            <a:r>
              <a:rPr lang="en-US" altLang="ko-KR" sz="1500" dirty="0">
                <a:solidFill>
                  <a:schemeClr val="dk1"/>
                </a:solidFill>
              </a:rPr>
              <a:t>Tree</a:t>
            </a:r>
            <a:r>
              <a:rPr lang="ko-KR" altLang="en-US" sz="1500" dirty="0">
                <a:solidFill>
                  <a:schemeClr val="dk1"/>
                </a:solidFill>
              </a:rPr>
              <a:t>와 </a:t>
            </a:r>
            <a:r>
              <a:rPr lang="en-US" altLang="ko-KR" sz="1500" dirty="0">
                <a:solidFill>
                  <a:schemeClr val="dk1"/>
                </a:solidFill>
              </a:rPr>
              <a:t>ALV </a:t>
            </a:r>
            <a:r>
              <a:rPr lang="ko-KR" altLang="en-US" sz="1500" dirty="0">
                <a:solidFill>
                  <a:schemeClr val="dk1"/>
                </a:solidFill>
              </a:rPr>
              <a:t>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Tree</a:t>
            </a:r>
            <a:r>
              <a:rPr lang="ko-KR" altLang="en-US" sz="1500" dirty="0">
                <a:solidFill>
                  <a:schemeClr val="dk1"/>
                </a:solidFill>
              </a:rPr>
              <a:t>에서 연도</a:t>
            </a: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이동 유형 순으로 더블 클릭 시 해당 데이터와 차트만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 err="1">
                <a:solidFill>
                  <a:schemeClr val="dk1"/>
                </a:solidFill>
              </a:rPr>
              <a:t>자재문서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Header ZC102MMT0012</a:t>
            </a: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 err="1">
                <a:solidFill>
                  <a:schemeClr val="dk1"/>
                </a:solidFill>
              </a:rPr>
              <a:t>자재문서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Item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ZC102MMT0013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1630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ZC102MMR0007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dirty="0">
                <a:solidFill>
                  <a:schemeClr val="dk1"/>
                </a:solidFill>
              </a:rPr>
              <a:t>202</a:t>
            </a:r>
            <a:r>
              <a:rPr lang="en-US" altLang="ko-KR" sz="1800" dirty="0">
                <a:solidFill>
                  <a:schemeClr val="dk1"/>
                </a:solidFill>
              </a:rPr>
              <a:t>5</a:t>
            </a:r>
            <a:r>
              <a:rPr lang="ko-KR" altLang="ko-KR" sz="1800" dirty="0">
                <a:solidFill>
                  <a:schemeClr val="dk1"/>
                </a:solidFill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06.06(</a:t>
            </a:r>
            <a:r>
              <a:rPr lang="ko-KR" altLang="en-US" sz="1800" dirty="0">
                <a:solidFill>
                  <a:schemeClr val="dk1"/>
                </a:solidFill>
              </a:rPr>
              <a:t>금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endParaRPr lang="ko-KR" altLang="en-US" sz="1800" dirty="0">
              <a:solidFill>
                <a:schemeClr val="dk1"/>
              </a:solidFill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49" y="2156083"/>
            <a:ext cx="5342517" cy="2510135"/>
          </a:xfrm>
          <a:prstGeom prst="rect">
            <a:avLst/>
          </a:prstGeom>
        </p:spPr>
      </p:pic>
      <p:cxnSp>
        <p:nvCxnSpPr>
          <p:cNvPr id="290" name="Google Shape;290;p6"/>
          <p:cNvCxnSpPr>
            <a:stCxn id="24" idx="0"/>
            <a:endCxn id="4" idx="1"/>
          </p:cNvCxnSpPr>
          <p:nvPr/>
        </p:nvCxnSpPr>
        <p:spPr>
          <a:xfrm rot="5400000" flipH="1" flipV="1">
            <a:off x="7102763" y="2270834"/>
            <a:ext cx="846721" cy="216718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482" y="1582517"/>
            <a:ext cx="2251613" cy="746629"/>
          </a:xfrm>
          <a:prstGeom prst="rect">
            <a:avLst/>
          </a:prstGeom>
        </p:spPr>
      </p:pic>
      <p:sp>
        <p:nvSpPr>
          <p:cNvPr id="24" name="Google Shape;288;p6"/>
          <p:cNvSpPr/>
          <p:nvPr/>
        </p:nvSpPr>
        <p:spPr>
          <a:xfrm>
            <a:off x="7287864" y="2802553"/>
            <a:ext cx="259799" cy="1046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5136"/>
          <a:stretch/>
        </p:blipFill>
        <p:spPr>
          <a:xfrm>
            <a:off x="6433073" y="4532248"/>
            <a:ext cx="3552570" cy="1814325"/>
          </a:xfrm>
          <a:prstGeom prst="rect">
            <a:avLst/>
          </a:prstGeom>
        </p:spPr>
      </p:pic>
      <p:sp>
        <p:nvSpPr>
          <p:cNvPr id="31" name="Google Shape;288;p6"/>
          <p:cNvSpPr/>
          <p:nvPr/>
        </p:nvSpPr>
        <p:spPr>
          <a:xfrm>
            <a:off x="6450718" y="3508158"/>
            <a:ext cx="259799" cy="1046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290;p6"/>
          <p:cNvCxnSpPr>
            <a:stCxn id="31" idx="1"/>
            <a:endCxn id="9" idx="1"/>
          </p:cNvCxnSpPr>
          <p:nvPr/>
        </p:nvCxnSpPr>
        <p:spPr>
          <a:xfrm rot="10800000" flipV="1">
            <a:off x="6433074" y="3560483"/>
            <a:ext cx="17645" cy="1878927"/>
          </a:xfrm>
          <a:prstGeom prst="bentConnector3">
            <a:avLst>
              <a:gd name="adj1" fmla="val 1395551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6190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자재 문서 조회 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자재 문서 이동 내역 조회 및 연도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이동 유형 순으로 차트 생성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자재문서</a:t>
            </a:r>
            <a:r>
              <a:rPr lang="ko-KR" altLang="en-US" sz="1500" dirty="0"/>
              <a:t> 이동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각 연도별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이동 유형 별로 생성된 차트 확인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 err="1">
                <a:solidFill>
                  <a:schemeClr val="dk1"/>
                </a:solidFill>
              </a:rPr>
              <a:t>자재문서</a:t>
            </a:r>
            <a:r>
              <a:rPr lang="ko-KR" altLang="en-US" sz="1500" dirty="0">
                <a:solidFill>
                  <a:schemeClr val="dk1"/>
                </a:solidFill>
              </a:rPr>
              <a:t> 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연도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 err="1">
                <a:solidFill>
                  <a:schemeClr val="dk1"/>
                </a:solidFill>
              </a:rPr>
              <a:t>이동유형</a:t>
            </a:r>
            <a:r>
              <a:rPr lang="en-US" altLang="ko-KR" sz="1500" dirty="0">
                <a:solidFill>
                  <a:schemeClr val="dk1"/>
                </a:solidFill>
              </a:rPr>
              <a:t>, Plant </a:t>
            </a:r>
            <a:r>
              <a:rPr lang="ko-KR" altLang="en-US" sz="1500" dirty="0">
                <a:solidFill>
                  <a:schemeClr val="dk1"/>
                </a:solidFill>
              </a:rPr>
              <a:t>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창고 번호를 조건으로 검색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해당 조건에만 해당하는 차트 </a:t>
            </a:r>
            <a:r>
              <a:rPr lang="en-US" altLang="ko-KR" sz="1500" dirty="0">
                <a:solidFill>
                  <a:schemeClr val="dk1"/>
                </a:solidFill>
              </a:rPr>
              <a:t>Read </a:t>
            </a:r>
            <a:r>
              <a:rPr lang="ko-KR" altLang="en-US" sz="1500" dirty="0">
                <a:solidFill>
                  <a:schemeClr val="dk1"/>
                </a:solidFill>
              </a:rPr>
              <a:t>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>
                <a:solidFill>
                  <a:schemeClr val="dk1"/>
                </a:solidFill>
              </a:rPr>
              <a:t>자재 문서 </a:t>
            </a:r>
            <a:r>
              <a:rPr lang="en-US" altLang="ko-KR" sz="1500" dirty="0">
                <a:solidFill>
                  <a:schemeClr val="dk1"/>
                </a:solidFill>
              </a:rPr>
              <a:t>CDS view </a:t>
            </a:r>
            <a:r>
              <a:rPr lang="en-US" altLang="ko-KR" dirty="0"/>
              <a:t>ZC102_R_MM_DOCU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64" y="1542945"/>
            <a:ext cx="5365821" cy="298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85" y="3512225"/>
            <a:ext cx="4246833" cy="2810209"/>
          </a:xfrm>
          <a:prstGeom prst="rect">
            <a:avLst/>
          </a:prstGeom>
        </p:spPr>
      </p:pic>
      <p:sp>
        <p:nvSpPr>
          <p:cNvPr id="24" name="Google Shape;288;p6"/>
          <p:cNvSpPr/>
          <p:nvPr/>
        </p:nvSpPr>
        <p:spPr>
          <a:xfrm>
            <a:off x="11484574" y="1653550"/>
            <a:ext cx="202649" cy="1346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764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HR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사원마스터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CRUD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기업의 사원을 관리하는 마스터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사원 정보 </a:t>
            </a:r>
            <a:r>
              <a:rPr lang="en-US" altLang="ko-KR" sz="1500" dirty="0">
                <a:solidFill>
                  <a:schemeClr val="dk1"/>
                </a:solidFill>
              </a:rPr>
              <a:t>CRUD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사원 번호 및 사원명 조건 적용 후 사원 정보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사원 번호 및 사원명에 적용된 </a:t>
            </a:r>
            <a:r>
              <a:rPr lang="en-US" altLang="ko-KR" sz="1500" dirty="0">
                <a:solidFill>
                  <a:schemeClr val="dk1"/>
                </a:solidFill>
              </a:rPr>
              <a:t>Search help </a:t>
            </a:r>
            <a:r>
              <a:rPr lang="ko-KR" altLang="en-US" sz="1500" dirty="0">
                <a:solidFill>
                  <a:schemeClr val="dk1"/>
                </a:solidFill>
              </a:rPr>
              <a:t>사용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>
                <a:solidFill>
                  <a:schemeClr val="dk1"/>
                </a:solidFill>
              </a:rPr>
              <a:t>  - </a:t>
            </a:r>
            <a:r>
              <a:rPr lang="ko-KR" altLang="en-US" sz="1500" dirty="0">
                <a:solidFill>
                  <a:schemeClr val="dk1"/>
                </a:solidFill>
              </a:rPr>
              <a:t>사원 정보 생성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수정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삭제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 </a:t>
            </a:r>
            <a:r>
              <a:rPr lang="ko-KR" altLang="en-US" sz="1500" dirty="0" err="1">
                <a:solidFill>
                  <a:schemeClr val="dk1"/>
                </a:solidFill>
              </a:rPr>
              <a:t>사원마스터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CDS view ZC102_R_HR_EMP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138863" y="1382890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송민하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송민하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금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65" y="1548706"/>
            <a:ext cx="5315225" cy="3328094"/>
          </a:xfrm>
          <a:prstGeom prst="rect">
            <a:avLst/>
          </a:prstGeom>
        </p:spPr>
      </p:pic>
      <p:sp>
        <p:nvSpPr>
          <p:cNvPr id="24" name="Google Shape;288;p6"/>
          <p:cNvSpPr/>
          <p:nvPr/>
        </p:nvSpPr>
        <p:spPr>
          <a:xfrm>
            <a:off x="10639302" y="2131058"/>
            <a:ext cx="202649" cy="181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04" y="3764411"/>
            <a:ext cx="4532329" cy="85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456" y="2585990"/>
            <a:ext cx="1464561" cy="677842"/>
          </a:xfrm>
          <a:prstGeom prst="rect">
            <a:avLst/>
          </a:prstGeom>
        </p:spPr>
      </p:pic>
      <p:sp>
        <p:nvSpPr>
          <p:cNvPr id="27" name="Google Shape;288;p6"/>
          <p:cNvSpPr/>
          <p:nvPr/>
        </p:nvSpPr>
        <p:spPr>
          <a:xfrm>
            <a:off x="10879332" y="2131058"/>
            <a:ext cx="202649" cy="181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12;g31b104cb868_0_64">
            <a:extLst>
              <a:ext uri="{FF2B5EF4-FFF2-40B4-BE49-F238E27FC236}">
                <a16:creationId xmlns:a16="http://schemas.microsoft.com/office/drawing/2014/main" id="{193D38EF-1493-D60A-6A92-41BBA1CE0E57}"/>
              </a:ext>
            </a:extLst>
          </p:cNvPr>
          <p:cNvCxnSpPr>
            <a:cxnSpLocks/>
            <a:stCxn id="27" idx="2"/>
            <a:endCxn id="7" idx="0"/>
          </p:cNvCxnSpPr>
          <p:nvPr/>
        </p:nvCxnSpPr>
        <p:spPr>
          <a:xfrm flipH="1">
            <a:off x="10857737" y="2312670"/>
            <a:ext cx="122920" cy="27332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290;p6"/>
          <p:cNvCxnSpPr>
            <a:stCxn id="24" idx="1"/>
            <a:endCxn id="4" idx="0"/>
          </p:cNvCxnSpPr>
          <p:nvPr/>
        </p:nvCxnSpPr>
        <p:spPr>
          <a:xfrm rot="10800000" flipV="1">
            <a:off x="8472970" y="2221863"/>
            <a:ext cx="2166333" cy="1542547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04" y="4619472"/>
            <a:ext cx="5556639" cy="1576709"/>
          </a:xfrm>
          <a:prstGeom prst="rect">
            <a:avLst/>
          </a:prstGeom>
        </p:spPr>
      </p:pic>
      <p:sp>
        <p:nvSpPr>
          <p:cNvPr id="47" name="Google Shape;288;p6"/>
          <p:cNvSpPr/>
          <p:nvPr/>
        </p:nvSpPr>
        <p:spPr>
          <a:xfrm>
            <a:off x="10588668" y="3476530"/>
            <a:ext cx="180946" cy="21507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290;p6"/>
          <p:cNvCxnSpPr>
            <a:stCxn id="47" idx="3"/>
          </p:cNvCxnSpPr>
          <p:nvPr/>
        </p:nvCxnSpPr>
        <p:spPr>
          <a:xfrm>
            <a:off x="10769614" y="3584066"/>
            <a:ext cx="644241" cy="1033077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Google Shape;288;p6"/>
          <p:cNvSpPr/>
          <p:nvPr/>
        </p:nvSpPr>
        <p:spPr>
          <a:xfrm>
            <a:off x="11105012" y="4689129"/>
            <a:ext cx="202649" cy="181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88;p6"/>
          <p:cNvSpPr/>
          <p:nvPr/>
        </p:nvSpPr>
        <p:spPr>
          <a:xfrm>
            <a:off x="11332846" y="4688733"/>
            <a:ext cx="209806" cy="1816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8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38125" y="21758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수요 </a:t>
            </a:r>
            <a:r>
              <a:rPr lang="ko-KR" altLang="en-US" sz="2000" dirty="0">
                <a:solidFill>
                  <a:schemeClr val="lt1"/>
                </a:solidFill>
              </a:rPr>
              <a:t>조회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작년 제품 별 수요 분석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및 </a:t>
            </a:r>
            <a:r>
              <a:rPr lang="ko-KR" altLang="en-US" sz="1500" dirty="0">
                <a:solidFill>
                  <a:schemeClr val="dk1"/>
                </a:solidFill>
              </a:rPr>
              <a:t>판매 오더 초기화면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프로그램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제품 코드를 통해 작년 수요를 월 별로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완제품 별로 작년 수요 예측과 실 판매량을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특정 연도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예</a:t>
            </a:r>
            <a:r>
              <a:rPr lang="en-US" altLang="ko-KR" sz="1500" dirty="0">
                <a:solidFill>
                  <a:schemeClr val="dk1"/>
                </a:solidFill>
              </a:rPr>
              <a:t>: 2024</a:t>
            </a:r>
            <a:r>
              <a:rPr lang="ko-KR" altLang="en-US" sz="1500" dirty="0">
                <a:solidFill>
                  <a:schemeClr val="dk1"/>
                </a:solidFill>
              </a:rPr>
              <a:t>년</a:t>
            </a:r>
            <a:r>
              <a:rPr lang="en-US" altLang="ko-KR" sz="1500" dirty="0">
                <a:solidFill>
                  <a:schemeClr val="dk1"/>
                </a:solidFill>
              </a:rPr>
              <a:t>) </a:t>
            </a:r>
            <a:r>
              <a:rPr lang="ko-KR" altLang="en-US" sz="1500" dirty="0">
                <a:solidFill>
                  <a:schemeClr val="dk1"/>
                </a:solidFill>
              </a:rPr>
              <a:t>데이터를 기준으로 차트 확인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시즌별</a:t>
            </a:r>
            <a:r>
              <a:rPr lang="ko-KR" altLang="en-US" sz="1500" dirty="0">
                <a:solidFill>
                  <a:schemeClr val="dk1"/>
                </a:solidFill>
              </a:rPr>
              <a:t> 또는 트렌드 기반의 수요 패턴을 파악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판매 오더 생성 및 조회로 이동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수요 조회를 통하여 수요 예측을 위한 패턴 분석 및 실적 비교에 활용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수요 예측 및 평가 테이블 </a:t>
            </a:r>
            <a:r>
              <a:rPr lang="en-US" altLang="ko-KR" sz="1500" dirty="0">
                <a:solidFill>
                  <a:schemeClr val="dk1"/>
                </a:solidFill>
              </a:rPr>
              <a:t>(zc102sdt0008)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3376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  : </a:t>
            </a:r>
            <a:r>
              <a:rPr lang="en-US" altLang="ko-KR" sz="1800" dirty="0"/>
              <a:t>ZC102SDR0001_2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11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01C12B-41F9-9F71-CC4F-9FAECAF0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65" y="1627387"/>
            <a:ext cx="4905164" cy="237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EBD168-D4F3-87DB-EE58-6481C2DEF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868" y="1752221"/>
            <a:ext cx="875751" cy="1301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F44D61-A484-679A-2DDA-3D73D673F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868" y="3206676"/>
            <a:ext cx="1496344" cy="10412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3B0134-5AA6-EDD1-1B94-8008DC62E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866" y="4044224"/>
            <a:ext cx="4905164" cy="24422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D428AF-CFCC-0515-DB01-3E1B8322F35A}"/>
              </a:ext>
            </a:extLst>
          </p:cNvPr>
          <p:cNvSpPr/>
          <p:nvPr/>
        </p:nvSpPr>
        <p:spPr>
          <a:xfrm>
            <a:off x="6591300" y="1866900"/>
            <a:ext cx="247650" cy="698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5A9A15-C16B-8E43-2CC5-AB16E2CF55EE}"/>
              </a:ext>
            </a:extLst>
          </p:cNvPr>
          <p:cNvCxnSpPr>
            <a:stCxn id="3" idx="3"/>
          </p:cNvCxnSpPr>
          <p:nvPr/>
        </p:nvCxnSpPr>
        <p:spPr>
          <a:xfrm flipV="1">
            <a:off x="6838950" y="1885950"/>
            <a:ext cx="1865918" cy="158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FD3C76-62D7-C2AB-340B-20C1C0C64D90}"/>
              </a:ext>
            </a:extLst>
          </p:cNvPr>
          <p:cNvSpPr/>
          <p:nvPr/>
        </p:nvSpPr>
        <p:spPr>
          <a:xfrm>
            <a:off x="6591300" y="1943395"/>
            <a:ext cx="158750" cy="698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20A734F-3B99-12D0-1B2D-02AB6E80B3D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750050" y="1978320"/>
            <a:ext cx="1954818" cy="1748991"/>
          </a:xfrm>
          <a:prstGeom prst="bentConnector3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B86422-61E9-B5BF-BE46-03C77E3FAE3F}"/>
              </a:ext>
            </a:extLst>
          </p:cNvPr>
          <p:cNvSpPr/>
          <p:nvPr/>
        </p:nvSpPr>
        <p:spPr>
          <a:xfrm>
            <a:off x="6904973" y="4360322"/>
            <a:ext cx="247650" cy="698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0EDE06-3C10-F5B6-EA4A-A9407CBB1F0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152623" y="4395247"/>
            <a:ext cx="1076200" cy="71650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218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환율 결산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sz="1500" dirty="0" smtClean="0">
                <a:latin typeface="Arial" panose="020B0604020202020204" pitchFamily="34" charset="0"/>
              </a:rPr>
              <a:t> 및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일자별</a:t>
            </a:r>
            <a:r>
              <a:rPr lang="ko-KR" altLang="en-US" sz="1500" dirty="0" smtClean="0">
                <a:latin typeface="Arial" panose="020B0604020202020204" pitchFamily="34" charset="0"/>
              </a:rPr>
              <a:t> 환율을 조회할 수 있는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500" b="0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주말 및 공휴일 제외 오전 </a:t>
            </a:r>
            <a:r>
              <a:rPr lang="en-US" altLang="ko-KR" sz="1500" dirty="0" smtClean="0">
                <a:latin typeface="Arial" panose="020B0604020202020204" pitchFamily="34" charset="0"/>
              </a:rPr>
              <a:t>11</a:t>
            </a:r>
            <a:r>
              <a:rPr lang="ko-KR" altLang="en-US" sz="1500" dirty="0" smtClean="0">
                <a:latin typeface="Arial" panose="020B0604020202020204" pitchFamily="34" charset="0"/>
              </a:rPr>
              <a:t>시 </a:t>
            </a:r>
            <a:r>
              <a:rPr lang="en-US" altLang="ko-KR" sz="1500" dirty="0" smtClean="0">
                <a:latin typeface="Arial" panose="020B0604020202020204" pitchFamily="34" charset="0"/>
              </a:rPr>
              <a:t>15</a:t>
            </a:r>
            <a:r>
              <a:rPr lang="ko-KR" altLang="en-US" sz="1500" dirty="0" smtClean="0">
                <a:latin typeface="Arial" panose="020B0604020202020204" pitchFamily="34" charset="0"/>
              </a:rPr>
              <a:t>분마다 환율 자동 갱신 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조회 버튼을 통해 원하는 통화의 당일 환율 검색 가능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미입력시</a:t>
            </a:r>
            <a:r>
              <a:rPr lang="ko-KR" altLang="en-US" sz="1500" dirty="0" smtClean="0">
                <a:latin typeface="Arial" panose="020B0604020202020204" pitchFamily="34" charset="0"/>
              </a:rPr>
              <a:t> 전체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sz="1500" dirty="0" smtClean="0">
                <a:latin typeface="Arial" panose="020B0604020202020204" pitchFamily="34" charset="0"/>
              </a:rPr>
              <a:t> 환율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sz="1500" dirty="0" smtClean="0">
                <a:latin typeface="Arial" panose="020B0604020202020204" pitchFamily="34" charset="0"/>
              </a:rPr>
              <a:t> 별</a:t>
            </a: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당일 </a:t>
            </a: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환율 차트 자동 세팅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통화키</a:t>
            </a: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>
                <a:latin typeface="Arial" panose="020B0604020202020204" pitchFamily="34" charset="0"/>
              </a:rPr>
              <a:t>라인 더블 클릭 시 해당 통화 </a:t>
            </a:r>
            <a:r>
              <a:rPr lang="ko-KR" altLang="en-US" sz="1500" dirty="0" err="1">
                <a:latin typeface="Arial" panose="020B0604020202020204" pitchFamily="34" charset="0"/>
              </a:rPr>
              <a:t>일자별</a:t>
            </a:r>
            <a:r>
              <a:rPr lang="ko-KR" altLang="en-US" sz="1500" dirty="0">
                <a:latin typeface="Arial" panose="020B0604020202020204" pitchFamily="34" charset="0"/>
              </a:rPr>
              <a:t> 누적 데이터 조회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누적 </a:t>
            </a:r>
            <a:r>
              <a:rPr lang="en-US" altLang="ko-KR" sz="1500" dirty="0" smtClean="0">
                <a:latin typeface="Arial" panose="020B0604020202020204" pitchFamily="34" charset="0"/>
              </a:rPr>
              <a:t>7</a:t>
            </a:r>
            <a:r>
              <a:rPr lang="ko-KR" altLang="en-US" sz="1500" dirty="0" smtClean="0">
                <a:latin typeface="Arial" panose="020B0604020202020204" pitchFamily="34" charset="0"/>
              </a:rPr>
              <a:t>일간의 환율 변동 차트 자동 세팅</a:t>
            </a:r>
            <a:endParaRPr lang="ko-KR" altLang="en-US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환율 결산 버튼을 통해 환율 결산 프로그램으로 이동 가능</a:t>
            </a:r>
            <a:endParaRPr lang="ko-KR" altLang="en-US" sz="1500" dirty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Table</a:t>
            </a:r>
            <a:endParaRPr lang="ko-KR" altLang="en-US" sz="1500" b="0" dirty="0">
              <a:effectLst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500" dirty="0" smtClean="0"/>
              <a:t>환율 관리</a:t>
            </a:r>
            <a:r>
              <a:rPr lang="en-US" altLang="ko-KR" sz="1500" dirty="0" smtClean="0"/>
              <a:t>(ZC102FIT0015</a:t>
            </a:r>
            <a:r>
              <a:rPr lang="en-US" altLang="ko-KR" sz="1500" dirty="0"/>
              <a:t>)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863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ZC102FI0010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26" y="2585224"/>
            <a:ext cx="5695920" cy="2761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61" y="1410033"/>
            <a:ext cx="2724156" cy="1459730"/>
          </a:xfrm>
          <a:prstGeom prst="rect">
            <a:avLst/>
          </a:prstGeom>
        </p:spPr>
      </p:pic>
      <p:sp>
        <p:nvSpPr>
          <p:cNvPr id="2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84106" y="2658099"/>
            <a:ext cx="235959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꺾인 연결선 29"/>
          <p:cNvCxnSpPr>
            <a:stCxn id="29" idx="3"/>
            <a:endCxn id="4" idx="1"/>
          </p:cNvCxnSpPr>
          <p:nvPr/>
        </p:nvCxnSpPr>
        <p:spPr>
          <a:xfrm flipV="1">
            <a:off x="6420065" y="2139898"/>
            <a:ext cx="2634296" cy="5768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719887" y="2843617"/>
            <a:ext cx="235959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꺾인 연결선 41"/>
          <p:cNvCxnSpPr>
            <a:stCxn id="39" idx="2"/>
          </p:cNvCxnSpPr>
          <p:nvPr/>
        </p:nvCxnSpPr>
        <p:spPr>
          <a:xfrm rot="5400000">
            <a:off x="6418669" y="3109815"/>
            <a:ext cx="568018" cy="2703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9" idx="3"/>
            <a:endCxn id="51" idx="1"/>
          </p:cNvCxnSpPr>
          <p:nvPr/>
        </p:nvCxnSpPr>
        <p:spPr>
          <a:xfrm>
            <a:off x="6955846" y="2902306"/>
            <a:ext cx="251678" cy="16732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207524" y="2843616"/>
            <a:ext cx="788714" cy="45203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67131" y="4420003"/>
            <a:ext cx="1829107" cy="92669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67131" y="3681636"/>
            <a:ext cx="844683" cy="8338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꺾인 연결선 53"/>
          <p:cNvCxnSpPr>
            <a:stCxn id="53" idx="2"/>
            <a:endCxn id="52" idx="0"/>
          </p:cNvCxnSpPr>
          <p:nvPr/>
        </p:nvCxnSpPr>
        <p:spPr>
          <a:xfrm rot="16200000" flipH="1">
            <a:off x="6508086" y="3846404"/>
            <a:ext cx="654986" cy="4922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9" idx="3"/>
          </p:cNvCxnSpPr>
          <p:nvPr/>
        </p:nvCxnSpPr>
        <p:spPr>
          <a:xfrm>
            <a:off x="6955846" y="2902306"/>
            <a:ext cx="1040392" cy="989673"/>
          </a:xfrm>
          <a:prstGeom prst="bentConnector3">
            <a:avLst>
              <a:gd name="adj1" fmla="val 121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3" idx="2"/>
          </p:cNvCxnSpPr>
          <p:nvPr/>
        </p:nvCxnSpPr>
        <p:spPr>
          <a:xfrm rot="16200000" flipH="1">
            <a:off x="8092442" y="2262047"/>
            <a:ext cx="327261" cy="33331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7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38125" y="21758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20D6EB-D001-86CC-1353-90BB05C7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49" y="1469925"/>
            <a:ext cx="5506252" cy="2834100"/>
          </a:xfrm>
          <a:prstGeom prst="rect">
            <a:avLst/>
          </a:prstGeom>
        </p:spPr>
      </p:pic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출하 및 송장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납품 문서 모니터링 및 송장 출력 시스템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납품 상태 및 작업 버튼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문서 번호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고객사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배송일자 등 납품 상태 조회 및 </a:t>
            </a:r>
            <a:r>
              <a:rPr lang="ko-KR" altLang="en-US" sz="1500" dirty="0" err="1">
                <a:solidFill>
                  <a:schemeClr val="dk1"/>
                </a:solidFill>
              </a:rPr>
              <a:t>핫스팟으로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</a:rPr>
              <a:t>판매오더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Line Item</a:t>
            </a:r>
            <a:r>
              <a:rPr lang="ko-KR" altLang="en-US" sz="1500" dirty="0">
                <a:solidFill>
                  <a:schemeClr val="dk1"/>
                </a:solidFill>
              </a:rPr>
              <a:t>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색상 표시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(GREEN, RED, YELLOW)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상태 식별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출하 이후 배송 상태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납품상태 수정 가능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납품 </a:t>
            </a:r>
            <a:r>
              <a:rPr lang="ko-KR" altLang="en-US" sz="1500" dirty="0">
                <a:solidFill>
                  <a:schemeClr val="dk1"/>
                </a:solidFill>
              </a:rPr>
              <a:t>리스트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완료 처리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송장 발행 등의 기능 버튼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상단에서 납품 상세 내역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출하가 되지 않은 목록에만 배송 요청 버튼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송장 발행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PDF</a:t>
            </a:r>
            <a:r>
              <a:rPr lang="ko-KR" altLang="en-US" sz="1500" dirty="0">
                <a:solidFill>
                  <a:schemeClr val="dk1"/>
                </a:solidFill>
              </a:rPr>
              <a:t> 및 </a:t>
            </a:r>
            <a:r>
              <a:rPr lang="en-US" altLang="ko-KR" sz="1500" dirty="0">
                <a:solidFill>
                  <a:schemeClr val="dk1"/>
                </a:solidFill>
              </a:rPr>
              <a:t>Excel</a:t>
            </a:r>
            <a:r>
              <a:rPr lang="ko-KR" altLang="en-US" sz="1500" dirty="0">
                <a:solidFill>
                  <a:schemeClr val="dk1"/>
                </a:solidFill>
              </a:rPr>
              <a:t>로 선택한 행의 </a:t>
            </a:r>
            <a:r>
              <a:rPr lang="ko-KR" altLang="en-US" sz="1500" dirty="0" err="1">
                <a:solidFill>
                  <a:schemeClr val="dk1"/>
                </a:solidFill>
              </a:rPr>
              <a:t>납품표</a:t>
            </a:r>
            <a:r>
              <a:rPr lang="ko-KR" altLang="en-US" sz="1500" dirty="0">
                <a:solidFill>
                  <a:schemeClr val="dk1"/>
                </a:solidFill>
              </a:rPr>
              <a:t> 인쇄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</a:t>
            </a:r>
            <a:r>
              <a:rPr lang="en-US" altLang="ko-KR" sz="1500" dirty="0">
                <a:solidFill>
                  <a:schemeClr val="dk1"/>
                </a:solidFill>
              </a:rPr>
              <a:t>Header (ZC102SDT0004)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판매 오더 </a:t>
            </a:r>
            <a:r>
              <a:rPr lang="en-US" altLang="ko-KR" sz="1500" dirty="0">
                <a:solidFill>
                  <a:schemeClr val="dk1"/>
                </a:solidFill>
              </a:rPr>
              <a:t>Header (ZC102SDT0006)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판매 오더 </a:t>
            </a:r>
            <a:r>
              <a:rPr lang="en-US" altLang="ko-KR" sz="1500" dirty="0">
                <a:solidFill>
                  <a:schemeClr val="dk1"/>
                </a:solidFill>
              </a:rPr>
              <a:t>Item (ZC102SDT0007)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BP Master (ZC102BPT0001)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3376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  : </a:t>
            </a:r>
            <a:r>
              <a:rPr lang="en-US" altLang="ko-KR" sz="1800" dirty="0"/>
              <a:t>ZC102SDR0005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dirty="0">
                <a:solidFill>
                  <a:schemeClr val="dk1"/>
                </a:solidFill>
              </a:rPr>
              <a:t>11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CRUD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9CA309-10A4-7529-C32C-A62DF05F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220" y="3485880"/>
            <a:ext cx="4009927" cy="13762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DBB5A6-B68D-E6D3-1D13-E5C90F6A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107" y="4516178"/>
            <a:ext cx="4009928" cy="8452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99EAA0-9E8E-2854-2510-83E49478E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517" y="4833951"/>
            <a:ext cx="2472065" cy="17756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D9C5FF-8C1F-ACAE-7284-CBA6CF24DB62}"/>
              </a:ext>
            </a:extLst>
          </p:cNvPr>
          <p:cNvSpPr/>
          <p:nvPr/>
        </p:nvSpPr>
        <p:spPr>
          <a:xfrm>
            <a:off x="7567613" y="2202304"/>
            <a:ext cx="345280" cy="956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B52C364-515F-3805-51BE-3CF7193BD311}"/>
              </a:ext>
            </a:extLst>
          </p:cNvPr>
          <p:cNvCxnSpPr>
            <a:cxnSpLocks/>
          </p:cNvCxnSpPr>
          <p:nvPr/>
        </p:nvCxnSpPr>
        <p:spPr>
          <a:xfrm rot="5400000">
            <a:off x="6382224" y="3215641"/>
            <a:ext cx="2262192" cy="426720"/>
          </a:xfrm>
          <a:prstGeom prst="bentConnector3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7B8CC5-BE81-ECB7-00FB-6EECC37BCCB3}"/>
              </a:ext>
            </a:extLst>
          </p:cNvPr>
          <p:cNvSpPr/>
          <p:nvPr/>
        </p:nvSpPr>
        <p:spPr>
          <a:xfrm>
            <a:off x="7924843" y="2202304"/>
            <a:ext cx="345280" cy="956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C6B0381-8D6A-0188-1EDE-D0F1E1634B5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093730" y="2297905"/>
            <a:ext cx="1769454" cy="1187975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D5F7AC-5DF5-792D-6BF6-E3C68671388C}"/>
              </a:ext>
            </a:extLst>
          </p:cNvPr>
          <p:cNvSpPr/>
          <p:nvPr/>
        </p:nvSpPr>
        <p:spPr>
          <a:xfrm>
            <a:off x="6236499" y="1559724"/>
            <a:ext cx="345280" cy="9560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algn="ctr">
              <a:buSzPts val="1800"/>
            </a:pPr>
            <a:endParaRPr lang="ko-KR" altLang="en-US" sz="180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28E021D-4471-5971-FEB2-9BBB1EB961B7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5506867" y="2519118"/>
            <a:ext cx="4116652" cy="2288648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97135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61745" y="16070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정기 고객 관리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BP </a:t>
            </a:r>
            <a:r>
              <a:rPr lang="ko-KR" altLang="en-US" sz="1500" dirty="0">
                <a:solidFill>
                  <a:schemeClr val="dk1"/>
                </a:solidFill>
              </a:rPr>
              <a:t>정기 납품일을 기준으로 하는 정기 주문 및 계약서 관리 시스템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월별 주문 건수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(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카드형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UI)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해당 일자에 정기 납품 계약을 맺은 고객 리스트로 이동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조회하고자 하는 </a:t>
            </a:r>
            <a:r>
              <a:rPr lang="en-US" altLang="ko-KR" sz="1500" dirty="0">
                <a:solidFill>
                  <a:schemeClr val="dk1"/>
                </a:solidFill>
              </a:rPr>
              <a:t>BP</a:t>
            </a:r>
            <a:r>
              <a:rPr lang="ko-KR" altLang="en-US" sz="1500" dirty="0">
                <a:solidFill>
                  <a:schemeClr val="dk1"/>
                </a:solidFill>
              </a:rPr>
              <a:t>를 선택하여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주문서 미리보기 및 </a:t>
            </a:r>
            <a:r>
              <a:rPr lang="en-US" altLang="ko-KR" sz="1500" dirty="0">
                <a:solidFill>
                  <a:schemeClr val="dk1"/>
                </a:solidFill>
              </a:rPr>
              <a:t>PDF </a:t>
            </a:r>
            <a:r>
              <a:rPr lang="ko-KR" altLang="en-US" sz="1500" dirty="0">
                <a:solidFill>
                  <a:schemeClr val="dk1"/>
                </a:solidFill>
              </a:rPr>
              <a:t>저장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정기 </a:t>
            </a:r>
            <a:r>
              <a:rPr lang="ko-KR" altLang="en-US" sz="1500" dirty="0">
                <a:solidFill>
                  <a:schemeClr val="dk1"/>
                </a:solidFill>
              </a:rPr>
              <a:t>주문 목록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‘Go’ </a:t>
            </a:r>
            <a:r>
              <a:rPr lang="ko-KR" altLang="en-US" sz="1500" dirty="0">
                <a:solidFill>
                  <a:schemeClr val="dk1"/>
                </a:solidFill>
              </a:rPr>
              <a:t>버튼을 누르면 세부 주문 정보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개별 항목 클릭 시 세부정보 팝업 상단에서 주문 상세 내역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dirty="0">
                <a:solidFill>
                  <a:schemeClr val="dk1"/>
                </a:solidFill>
              </a:rPr>
              <a:t>계약서 업로드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Create </a:t>
            </a:r>
            <a:r>
              <a:rPr lang="ko-KR" altLang="en-US" sz="1500" dirty="0">
                <a:solidFill>
                  <a:schemeClr val="dk1"/>
                </a:solidFill>
              </a:rPr>
              <a:t>버튼을 눌러 계약서를 업로드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판매 오더 </a:t>
            </a:r>
            <a:r>
              <a:rPr lang="en-US" altLang="ko-KR" sz="1500" dirty="0">
                <a:solidFill>
                  <a:schemeClr val="dk1"/>
                </a:solidFill>
              </a:rPr>
              <a:t>Header (ZC102SDT0006)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정기 구매 고객 발주 </a:t>
            </a:r>
            <a:r>
              <a:rPr lang="en-US" altLang="ko-KR" sz="1500" dirty="0">
                <a:solidFill>
                  <a:schemeClr val="dk1"/>
                </a:solidFill>
              </a:rPr>
              <a:t>(ZC102_R_SD_REGULAR_ORDER)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정기 구매 고객 발주 </a:t>
            </a:r>
            <a:r>
              <a:rPr lang="en-US" altLang="ko-KR" sz="1500" dirty="0">
                <a:solidFill>
                  <a:schemeClr val="dk1"/>
                </a:solidFill>
              </a:rPr>
              <a:t>(ZC102_P_SD_REGULAR_ORDER)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BP Master (ZC102BPT0001)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dirty="0" smtClean="0"/>
              <a:t>Fiori</a:t>
            </a:r>
            <a:endParaRPr lang="en-US" altLang="ko-KR"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ko-KR" sz="1800" dirty="0">
                <a:solidFill>
                  <a:schemeClr val="lt1"/>
                </a:solidFill>
              </a:rPr>
              <a:t>Fiori CRUD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AFEBA96-FCE6-08FB-ED82-3800824D12AD}"/>
              </a:ext>
            </a:extLst>
          </p:cNvPr>
          <p:cNvSpPr/>
          <p:nvPr/>
        </p:nvSpPr>
        <p:spPr>
          <a:xfrm flipV="1">
            <a:off x="-805338" y="3790930"/>
            <a:ext cx="458352" cy="122575"/>
          </a:xfrm>
          <a:prstGeom prst="rect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84" name="Straight Arrow Connector 13">
            <a:extLst>
              <a:ext uri="{FF2B5EF4-FFF2-40B4-BE49-F238E27FC236}">
                <a16:creationId xmlns:a16="http://schemas.microsoft.com/office/drawing/2014/main" id="{349D3062-4B79-0599-0C09-1F78AFCE77F3}"/>
              </a:ext>
            </a:extLst>
          </p:cNvPr>
          <p:cNvCxnSpPr>
            <a:cxnSpLocks/>
          </p:cNvCxnSpPr>
          <p:nvPr/>
        </p:nvCxnSpPr>
        <p:spPr>
          <a:xfrm>
            <a:off x="-1723942" y="4288474"/>
            <a:ext cx="15272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07CE168E-8BE7-5D76-B154-9AB28198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13" y="1370619"/>
            <a:ext cx="4242812" cy="2401439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DEC954E-5976-3EED-247E-4EC3FE1B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1" y="3324077"/>
            <a:ext cx="1837577" cy="1411355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54B7505-E7B9-9DF7-61E2-2210AC550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16" y="3475322"/>
            <a:ext cx="3731491" cy="1108864"/>
          </a:xfrm>
          <a:prstGeom prst="rect">
            <a:avLst/>
          </a:prstGeom>
        </p:spPr>
      </p:pic>
      <p:pic>
        <p:nvPicPr>
          <p:cNvPr id="14" name="그림 1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6B06A3D-B20F-0E65-7937-B0A4D16B0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780" y="4870067"/>
            <a:ext cx="3617315" cy="1408666"/>
          </a:xfrm>
          <a:prstGeom prst="rect">
            <a:avLst/>
          </a:prstGeom>
        </p:spPr>
      </p:pic>
      <p:sp>
        <p:nvSpPr>
          <p:cNvPr id="15" name="Google Shape;135;p3">
            <a:extLst>
              <a:ext uri="{FF2B5EF4-FFF2-40B4-BE49-F238E27FC236}">
                <a16:creationId xmlns:a16="http://schemas.microsoft.com/office/drawing/2014/main" id="{ACD95802-CE6D-50D9-7D47-8F338AA011E0}"/>
              </a:ext>
            </a:extLst>
          </p:cNvPr>
          <p:cNvSpPr/>
          <p:nvPr/>
        </p:nvSpPr>
        <p:spPr>
          <a:xfrm>
            <a:off x="7918632" y="1757564"/>
            <a:ext cx="661950" cy="57657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212;g31b104cb868_0_64">
            <a:extLst>
              <a:ext uri="{FF2B5EF4-FFF2-40B4-BE49-F238E27FC236}">
                <a16:creationId xmlns:a16="http://schemas.microsoft.com/office/drawing/2014/main" id="{F7954EDA-BA2D-B4BC-AE7D-3B03E64BEBE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057650" y="2088596"/>
            <a:ext cx="1027566" cy="123548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135;p3">
            <a:extLst>
              <a:ext uri="{FF2B5EF4-FFF2-40B4-BE49-F238E27FC236}">
                <a16:creationId xmlns:a16="http://schemas.microsoft.com/office/drawing/2014/main" id="{801B14AF-AAEB-0B34-0AE8-FE01E65E97A7}"/>
              </a:ext>
            </a:extLst>
          </p:cNvPr>
          <p:cNvSpPr/>
          <p:nvPr/>
        </p:nvSpPr>
        <p:spPr>
          <a:xfrm>
            <a:off x="6306670" y="3638481"/>
            <a:ext cx="722128" cy="2682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12;g31b104cb868_0_64">
            <a:extLst>
              <a:ext uri="{FF2B5EF4-FFF2-40B4-BE49-F238E27FC236}">
                <a16:creationId xmlns:a16="http://schemas.microsoft.com/office/drawing/2014/main" id="{0AA90A75-B2F2-D163-4FD6-5F1B7BE2E2CA}"/>
              </a:ext>
            </a:extLst>
          </p:cNvPr>
          <p:cNvCxnSpPr>
            <a:cxnSpLocks/>
          </p:cNvCxnSpPr>
          <p:nvPr/>
        </p:nvCxnSpPr>
        <p:spPr>
          <a:xfrm>
            <a:off x="7028798" y="3811214"/>
            <a:ext cx="1112570" cy="100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135;p3">
            <a:extLst>
              <a:ext uri="{FF2B5EF4-FFF2-40B4-BE49-F238E27FC236}">
                <a16:creationId xmlns:a16="http://schemas.microsoft.com/office/drawing/2014/main" id="{1785EDB2-6440-67CE-F937-746DFD497B1A}"/>
              </a:ext>
            </a:extLst>
          </p:cNvPr>
          <p:cNvSpPr/>
          <p:nvPr/>
        </p:nvSpPr>
        <p:spPr>
          <a:xfrm>
            <a:off x="10194016" y="2693307"/>
            <a:ext cx="196893" cy="133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12;g31b104cb868_0_64">
            <a:extLst>
              <a:ext uri="{FF2B5EF4-FFF2-40B4-BE49-F238E27FC236}">
                <a16:creationId xmlns:a16="http://schemas.microsoft.com/office/drawing/2014/main" id="{AF2996D1-B048-51D9-CB9E-F0AF7455B9D9}"/>
              </a:ext>
            </a:extLst>
          </p:cNvPr>
          <p:cNvCxnSpPr>
            <a:cxnSpLocks/>
          </p:cNvCxnSpPr>
          <p:nvPr/>
        </p:nvCxnSpPr>
        <p:spPr>
          <a:xfrm flipH="1">
            <a:off x="8564259" y="2826327"/>
            <a:ext cx="1728203" cy="24068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2F00C75-4984-5B89-85CA-50F78A880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801" y="4993410"/>
            <a:ext cx="1871722" cy="1179010"/>
          </a:xfrm>
          <a:prstGeom prst="rect">
            <a:avLst/>
          </a:prstGeom>
        </p:spPr>
      </p:pic>
      <p:sp>
        <p:nvSpPr>
          <p:cNvPr id="30" name="Google Shape;135;p3">
            <a:extLst>
              <a:ext uri="{FF2B5EF4-FFF2-40B4-BE49-F238E27FC236}">
                <a16:creationId xmlns:a16="http://schemas.microsoft.com/office/drawing/2014/main" id="{5B4BBA0E-0402-23D3-02D1-05791447E6F2}"/>
              </a:ext>
            </a:extLst>
          </p:cNvPr>
          <p:cNvSpPr/>
          <p:nvPr/>
        </p:nvSpPr>
        <p:spPr>
          <a:xfrm>
            <a:off x="10199560" y="3034759"/>
            <a:ext cx="203341" cy="1546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12;g31b104cb868_0_64">
            <a:extLst>
              <a:ext uri="{FF2B5EF4-FFF2-40B4-BE49-F238E27FC236}">
                <a16:creationId xmlns:a16="http://schemas.microsoft.com/office/drawing/2014/main" id="{DA530D95-9F4A-57BE-E918-5ED535991A4F}"/>
              </a:ext>
            </a:extLst>
          </p:cNvPr>
          <p:cNvCxnSpPr>
            <a:cxnSpLocks/>
          </p:cNvCxnSpPr>
          <p:nvPr/>
        </p:nvCxnSpPr>
        <p:spPr>
          <a:xfrm>
            <a:off x="10291217" y="3217179"/>
            <a:ext cx="10013" cy="174526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1011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61745" y="16070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MRP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자재 소요량 계산 프로그램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자재 소요량 계산 버튼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계획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판매 오더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계획 오더를 고려하는 자재 소요량 계산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자재 별로 안전 재고와 가용 재고량 확인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MRP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실행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창고별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BOM</a:t>
            </a:r>
            <a:r>
              <a:rPr lang="ko-KR" altLang="en-US" sz="1500" dirty="0">
                <a:solidFill>
                  <a:schemeClr val="dk1"/>
                </a:solidFill>
              </a:rPr>
              <a:t>에 따른 </a:t>
            </a:r>
            <a:r>
              <a:rPr lang="en-US" altLang="ko-KR" sz="1500" dirty="0">
                <a:solidFill>
                  <a:schemeClr val="dk1"/>
                </a:solidFill>
              </a:rPr>
              <a:t>MRP </a:t>
            </a:r>
            <a:r>
              <a:rPr lang="ko-KR" altLang="en-US" sz="1500" dirty="0">
                <a:solidFill>
                  <a:schemeClr val="dk1"/>
                </a:solidFill>
              </a:rPr>
              <a:t>상세 내역 확인 가능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소비 기반 통계를 통해 자재의 소요 현황을 알 수 있음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TAB</a:t>
            </a:r>
            <a:r>
              <a:rPr lang="ko-KR" altLang="en-US" sz="1500" dirty="0">
                <a:solidFill>
                  <a:schemeClr val="dk1"/>
                </a:solidFill>
              </a:rPr>
              <a:t>을 통해 부족한 자재가 있다면 자동으로 구매 요청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부족한 자재가 없다면 생산 계획에 따라 계획 오더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납품 </a:t>
            </a:r>
            <a:r>
              <a:rPr lang="en-US" altLang="ko-KR" sz="1500" dirty="0">
                <a:solidFill>
                  <a:schemeClr val="dk1"/>
                </a:solidFill>
              </a:rPr>
              <a:t>Header (ZC102SDT0004)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계획 </a:t>
            </a:r>
            <a:r>
              <a:rPr lang="en-US" altLang="ko-KR" sz="1500" dirty="0">
                <a:solidFill>
                  <a:schemeClr val="dk1"/>
                </a:solidFill>
              </a:rPr>
              <a:t>(ZC102PPT0001)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계획 오더 </a:t>
            </a:r>
            <a:r>
              <a:rPr lang="en-US" altLang="ko-KR" sz="1500" dirty="0">
                <a:solidFill>
                  <a:schemeClr val="dk1"/>
                </a:solidFill>
              </a:rPr>
              <a:t>(ZC102PPT0006)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구매 요청 </a:t>
            </a:r>
            <a:r>
              <a:rPr lang="en-US" altLang="ko-KR" sz="1500" dirty="0">
                <a:solidFill>
                  <a:schemeClr val="dk1"/>
                </a:solidFill>
              </a:rPr>
              <a:t>(ZC102MMT0017)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자재 마스터 </a:t>
            </a:r>
            <a:r>
              <a:rPr lang="en-US" altLang="ko-KR" sz="1500" dirty="0">
                <a:solidFill>
                  <a:schemeClr val="dk1"/>
                </a:solidFill>
              </a:rPr>
              <a:t>(ZC102MMT0004)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창고 마스터 </a:t>
            </a:r>
            <a:r>
              <a:rPr lang="en-US" altLang="ko-KR" sz="1500" dirty="0">
                <a:solidFill>
                  <a:schemeClr val="dk1"/>
                </a:solidFill>
              </a:rPr>
              <a:t>(ZC102MMT0008)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3376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  : </a:t>
            </a:r>
            <a:r>
              <a:rPr lang="en-US" altLang="ko-KR" sz="1800" dirty="0"/>
              <a:t>ZC102PPR0001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CRUD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FAC8DE57-698E-3A1D-39C8-534E0B80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451" y="4540868"/>
            <a:ext cx="2182858" cy="694918"/>
          </a:xfrm>
          <a:prstGeom prst="rect">
            <a:avLst/>
          </a:prstGeom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AF4A5882-2420-367D-7C08-1B26C05C1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154" y="4535711"/>
            <a:ext cx="2180569" cy="1268544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3D039B1-4049-57AC-C2AC-FFD86030DA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8"/>
          <a:stretch/>
        </p:blipFill>
        <p:spPr>
          <a:xfrm>
            <a:off x="6596672" y="5940738"/>
            <a:ext cx="2012201" cy="63881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231F5121-9694-A622-35B5-61A3E397B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672" y="5264545"/>
            <a:ext cx="2039610" cy="643120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2EDA4C54-FC8D-13C4-7A60-9614AB817D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714" r="1859"/>
          <a:stretch/>
        </p:blipFill>
        <p:spPr>
          <a:xfrm>
            <a:off x="8746721" y="5863016"/>
            <a:ext cx="2039611" cy="263029"/>
          </a:xfrm>
          <a:prstGeom prst="rect">
            <a:avLst/>
          </a:prstGeom>
        </p:spPr>
      </p:pic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AFEBA96-FCE6-08FB-ED82-3800824D12AD}"/>
              </a:ext>
            </a:extLst>
          </p:cNvPr>
          <p:cNvSpPr/>
          <p:nvPr/>
        </p:nvSpPr>
        <p:spPr>
          <a:xfrm flipV="1">
            <a:off x="6765010" y="5038741"/>
            <a:ext cx="458352" cy="122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84" name="Straight Arrow Connector 13">
            <a:extLst>
              <a:ext uri="{FF2B5EF4-FFF2-40B4-BE49-F238E27FC236}">
                <a16:creationId xmlns:a16="http://schemas.microsoft.com/office/drawing/2014/main" id="{349D3062-4B79-0599-0C09-1F78AFCE77F3}"/>
              </a:ext>
            </a:extLst>
          </p:cNvPr>
          <p:cNvCxnSpPr>
            <a:cxnSpLocks/>
          </p:cNvCxnSpPr>
          <p:nvPr/>
        </p:nvCxnSpPr>
        <p:spPr>
          <a:xfrm>
            <a:off x="7420582" y="5074558"/>
            <a:ext cx="1527286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Straight Arrow Connector 13">
            <a:extLst>
              <a:ext uri="{FF2B5EF4-FFF2-40B4-BE49-F238E27FC236}">
                <a16:creationId xmlns:a16="http://schemas.microsoft.com/office/drawing/2014/main" id="{76414F41-1D3D-8B41-9BB0-77C75C8F2277}"/>
              </a:ext>
            </a:extLst>
          </p:cNvPr>
          <p:cNvCxnSpPr>
            <a:cxnSpLocks/>
          </p:cNvCxnSpPr>
          <p:nvPr/>
        </p:nvCxnSpPr>
        <p:spPr>
          <a:xfrm flipH="1">
            <a:off x="7650480" y="5423130"/>
            <a:ext cx="105053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01" name="그림 300">
            <a:extLst>
              <a:ext uri="{FF2B5EF4-FFF2-40B4-BE49-F238E27FC236}">
                <a16:creationId xmlns:a16="http://schemas.microsoft.com/office/drawing/2014/main" id="{C24CA084-DA19-E6AF-FD1B-936577FDD0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930" r="-492" b="42144"/>
          <a:stretch/>
        </p:blipFill>
        <p:spPr>
          <a:xfrm>
            <a:off x="6403485" y="3018581"/>
            <a:ext cx="4871856" cy="1482315"/>
          </a:xfrm>
          <a:prstGeom prst="rect">
            <a:avLst/>
          </a:prstGeom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3B40DA91-597E-00B5-E2A7-D842D8DC4C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3484" y="1436912"/>
            <a:ext cx="4871855" cy="1515213"/>
          </a:xfrm>
          <a:prstGeom prst="rect">
            <a:avLst/>
          </a:prstGeom>
        </p:spPr>
      </p:pic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77294F3-76F7-8A41-B171-A93980988728}"/>
              </a:ext>
            </a:extLst>
          </p:cNvPr>
          <p:cNvSpPr/>
          <p:nvPr/>
        </p:nvSpPr>
        <p:spPr>
          <a:xfrm flipV="1">
            <a:off x="6474055" y="1550609"/>
            <a:ext cx="290955" cy="1001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63" name="Straight Arrow Connector 13">
            <a:extLst>
              <a:ext uri="{FF2B5EF4-FFF2-40B4-BE49-F238E27FC236}">
                <a16:creationId xmlns:a16="http://schemas.microsoft.com/office/drawing/2014/main" id="{9A9F4975-17C0-E65E-3A94-74E6CE16EEF4}"/>
              </a:ext>
            </a:extLst>
          </p:cNvPr>
          <p:cNvCxnSpPr>
            <a:cxnSpLocks/>
          </p:cNvCxnSpPr>
          <p:nvPr/>
        </p:nvCxnSpPr>
        <p:spPr>
          <a:xfrm>
            <a:off x="6596672" y="2018933"/>
            <a:ext cx="0" cy="166166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56794D1-15E6-A4C2-0568-14B0FA7B6A15}"/>
              </a:ext>
            </a:extLst>
          </p:cNvPr>
          <p:cNvSpPr/>
          <p:nvPr/>
        </p:nvSpPr>
        <p:spPr>
          <a:xfrm flipV="1">
            <a:off x="6458696" y="1702264"/>
            <a:ext cx="610233" cy="21760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8EC9606B-6F8F-DC5D-637D-84F0393E04A5}"/>
              </a:ext>
            </a:extLst>
          </p:cNvPr>
          <p:cNvSpPr/>
          <p:nvPr/>
        </p:nvSpPr>
        <p:spPr>
          <a:xfrm flipV="1">
            <a:off x="6777975" y="3119659"/>
            <a:ext cx="250824" cy="9781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86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61745" y="16070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BOM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BOM </a:t>
            </a:r>
            <a:r>
              <a:rPr lang="ko-KR" altLang="en-US" sz="1500" dirty="0">
                <a:solidFill>
                  <a:schemeClr val="dk1"/>
                </a:solidFill>
              </a:rPr>
              <a:t>조회 프로그램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BOM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조회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Tree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하나의 화면에서 제품별 </a:t>
            </a:r>
            <a:r>
              <a:rPr lang="en-US" altLang="ko-KR" sz="1500" dirty="0">
                <a:solidFill>
                  <a:schemeClr val="dk1"/>
                </a:solidFill>
              </a:rPr>
              <a:t>BOM </a:t>
            </a:r>
            <a:r>
              <a:rPr lang="ko-KR" altLang="en-US" sz="1500" dirty="0">
                <a:solidFill>
                  <a:schemeClr val="dk1"/>
                </a:solidFill>
              </a:rPr>
              <a:t>구조와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구성 자재 상세 정보 동시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좌측 </a:t>
            </a:r>
            <a:r>
              <a:rPr lang="en-US" altLang="ko-KR" sz="1500" dirty="0">
                <a:solidFill>
                  <a:schemeClr val="dk1"/>
                </a:solidFill>
              </a:rPr>
              <a:t>Tree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MRP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 연계되어 실시간 재고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및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 수량을 비교할 수 있음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우측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ALV : BOM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번호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 하위 자재 단위 관리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42900"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dirty="0">
                <a:solidFill>
                  <a:schemeClr val="dk1"/>
                </a:solidFill>
              </a:rPr>
              <a:t>완제품 더블 클릭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해당 구성 자재 목록 자동 출력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선택된 </a:t>
            </a:r>
            <a:r>
              <a:rPr lang="en-US" altLang="ko-KR" sz="1500" dirty="0">
                <a:solidFill>
                  <a:schemeClr val="dk1"/>
                </a:solidFill>
              </a:rPr>
              <a:t>BOM</a:t>
            </a:r>
            <a:r>
              <a:rPr lang="ko-KR" altLang="en-US" sz="1500" dirty="0">
                <a:solidFill>
                  <a:schemeClr val="dk1"/>
                </a:solidFill>
              </a:rPr>
              <a:t>의 모든 자재 구성 정보 일괄 조회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BOM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Header (ZC102PPT0003)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BOM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Item (ZC102PPT0004)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자재 관리 </a:t>
            </a:r>
            <a:r>
              <a:rPr lang="en-US" altLang="ko-KR" sz="1500" dirty="0">
                <a:solidFill>
                  <a:schemeClr val="dk1"/>
                </a:solidFill>
              </a:rPr>
              <a:t>(ZC102MMT0001)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lang="en-US"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3376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  : </a:t>
            </a:r>
            <a:r>
              <a:rPr lang="en-US" altLang="ko-KR" sz="1800" dirty="0"/>
              <a:t>ZC102PPR0010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33811-B705-2171-4629-A893F9FC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85" y="1542314"/>
            <a:ext cx="5133332" cy="2522978"/>
          </a:xfrm>
          <a:prstGeom prst="rect">
            <a:avLst/>
          </a:prstGeom>
        </p:spPr>
      </p:pic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77294F3-76F7-8A41-B171-A93980988728}"/>
              </a:ext>
            </a:extLst>
          </p:cNvPr>
          <p:cNvSpPr/>
          <p:nvPr/>
        </p:nvSpPr>
        <p:spPr>
          <a:xfrm flipV="1">
            <a:off x="6620612" y="2023649"/>
            <a:ext cx="408186" cy="1191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4ACADC-43FF-8A21-90F2-CFD18312F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485" y="4494989"/>
            <a:ext cx="5133332" cy="875063"/>
          </a:xfrm>
          <a:prstGeom prst="rect">
            <a:avLst/>
          </a:prstGeom>
        </p:spPr>
      </p:pic>
      <p:cxnSp>
        <p:nvCxnSpPr>
          <p:cNvPr id="263" name="Straight Arrow Connector 13">
            <a:extLst>
              <a:ext uri="{FF2B5EF4-FFF2-40B4-BE49-F238E27FC236}">
                <a16:creationId xmlns:a16="http://schemas.microsoft.com/office/drawing/2014/main" id="{9A9F4975-17C0-E65E-3A94-74E6CE16EEF4}"/>
              </a:ext>
            </a:extLst>
          </p:cNvPr>
          <p:cNvCxnSpPr>
            <a:cxnSpLocks/>
          </p:cNvCxnSpPr>
          <p:nvPr/>
        </p:nvCxnSpPr>
        <p:spPr>
          <a:xfrm>
            <a:off x="6840029" y="2142804"/>
            <a:ext cx="0" cy="265779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56794D1-15E6-A4C2-0568-14B0FA7B6A15}"/>
              </a:ext>
            </a:extLst>
          </p:cNvPr>
          <p:cNvSpPr/>
          <p:nvPr/>
        </p:nvSpPr>
        <p:spPr>
          <a:xfrm flipV="1">
            <a:off x="6644561" y="4878221"/>
            <a:ext cx="510619" cy="1150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765B24-4826-77BE-BD39-4C899C3172A8}"/>
              </a:ext>
            </a:extLst>
          </p:cNvPr>
          <p:cNvSpPr/>
          <p:nvPr/>
        </p:nvSpPr>
        <p:spPr>
          <a:xfrm flipV="1">
            <a:off x="8611961" y="4932519"/>
            <a:ext cx="2459899" cy="2262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439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61745" y="16070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생산 완료 품질 검사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생산 완료된 자재의 품질 검사 상태 및 </a:t>
            </a:r>
            <a:r>
              <a:rPr lang="en-US" altLang="ko-KR" sz="1500" dirty="0">
                <a:solidFill>
                  <a:schemeClr val="dk1"/>
                </a:solidFill>
              </a:rPr>
              <a:t>Work Center</a:t>
            </a:r>
            <a:r>
              <a:rPr lang="ko-KR" altLang="en-US" sz="1500" dirty="0">
                <a:solidFill>
                  <a:schemeClr val="dk1"/>
                </a:solidFill>
              </a:rPr>
              <a:t>별 불량률 확인 및 </a:t>
            </a:r>
            <a:r>
              <a:rPr lang="ko-KR" altLang="en-US" sz="1500" dirty="0" err="1">
                <a:solidFill>
                  <a:schemeClr val="dk1"/>
                </a:solidFill>
              </a:rPr>
              <a:t>미검수</a:t>
            </a:r>
            <a:r>
              <a:rPr lang="ko-KR" altLang="en-US" sz="1500" dirty="0">
                <a:solidFill>
                  <a:schemeClr val="dk1"/>
                </a:solidFill>
              </a:rPr>
              <a:t> 리스트 관리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dirty="0">
                <a:solidFill>
                  <a:schemeClr val="dk1"/>
                </a:solidFill>
              </a:rPr>
              <a:t>조회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버튼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오더 번호나 </a:t>
            </a:r>
            <a:r>
              <a:rPr lang="ko-KR" altLang="en-US" sz="1500" dirty="0" err="1">
                <a:solidFill>
                  <a:schemeClr val="dk1"/>
                </a:solidFill>
              </a:rPr>
              <a:t>자재명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플랜트 별 조건을 통해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WC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별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</a:rPr>
              <a:t>폐기율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리스트 현황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WC100 ~ WC400</a:t>
            </a:r>
            <a:r>
              <a:rPr lang="ko-KR" altLang="en-US" sz="1500" dirty="0">
                <a:solidFill>
                  <a:schemeClr val="dk1"/>
                </a:solidFill>
              </a:rPr>
              <a:t>까지 작업장 단위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en-US" altLang="ko-KR" sz="1500" dirty="0">
                <a:solidFill>
                  <a:schemeClr val="dk1"/>
                </a:solidFill>
              </a:rPr>
              <a:t>(%) </a:t>
            </a:r>
            <a:r>
              <a:rPr lang="ko-KR" altLang="en-US" sz="1500" dirty="0">
                <a:solidFill>
                  <a:schemeClr val="dk1"/>
                </a:solidFill>
              </a:rPr>
              <a:t>표시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각 작업장의 불량 상태 아이콘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(GREEN, RED, YELLOW) </a:t>
            </a:r>
            <a:r>
              <a:rPr lang="ko-KR" altLang="en-US" sz="1500" dirty="0">
                <a:solidFill>
                  <a:schemeClr val="dk1"/>
                </a:solidFill>
              </a:rPr>
              <a:t>으로 시각적 파악 가능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dirty="0">
                <a:solidFill>
                  <a:schemeClr val="dk1"/>
                </a:solidFill>
              </a:rPr>
              <a:t>품질 검사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미검수</a:t>
            </a:r>
            <a:r>
              <a:rPr lang="ko-KR" altLang="en-US" sz="1500" dirty="0">
                <a:solidFill>
                  <a:schemeClr val="dk1"/>
                </a:solidFill>
              </a:rPr>
              <a:t> 리스트에서 품질 검사가 필요한 </a:t>
            </a:r>
            <a:r>
              <a:rPr lang="en-US" altLang="ko-KR" sz="1500" dirty="0">
                <a:solidFill>
                  <a:schemeClr val="dk1"/>
                </a:solidFill>
              </a:rPr>
              <a:t>Record </a:t>
            </a:r>
            <a:r>
              <a:rPr lang="ko-KR" altLang="en-US" sz="1500" dirty="0">
                <a:solidFill>
                  <a:schemeClr val="dk1"/>
                </a:solidFill>
              </a:rPr>
              <a:t>더블 클릭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해당 자재의 불량률 및 </a:t>
            </a:r>
            <a:r>
              <a:rPr lang="ko-KR" altLang="en-US" sz="1500" dirty="0" err="1">
                <a:solidFill>
                  <a:schemeClr val="dk1"/>
                </a:solidFill>
              </a:rPr>
              <a:t>실입고</a:t>
            </a:r>
            <a:r>
              <a:rPr lang="ko-KR" altLang="en-US" sz="1500" dirty="0">
                <a:solidFill>
                  <a:schemeClr val="dk1"/>
                </a:solidFill>
              </a:rPr>
              <a:t> 수량 확인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‘</a:t>
            </a:r>
            <a:r>
              <a:rPr lang="ko-KR" altLang="en-US" sz="1500" dirty="0">
                <a:solidFill>
                  <a:schemeClr val="dk1"/>
                </a:solidFill>
              </a:rPr>
              <a:t>폐기 및 입고</a:t>
            </a:r>
            <a:r>
              <a:rPr lang="en-US" altLang="ko-KR" sz="1500" dirty="0">
                <a:solidFill>
                  <a:schemeClr val="dk1"/>
                </a:solidFill>
              </a:rPr>
              <a:t>’ </a:t>
            </a:r>
            <a:r>
              <a:rPr lang="ko-KR" altLang="en-US" sz="1500" dirty="0">
                <a:solidFill>
                  <a:schemeClr val="dk1"/>
                </a:solidFill>
              </a:rPr>
              <a:t>버튼을 누르면 배치번호 부여 후 입고 처리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품질 검사 이후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차트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완료 </a:t>
            </a:r>
            <a:r>
              <a:rPr lang="en-US" altLang="ko-KR" sz="1500" dirty="0">
                <a:solidFill>
                  <a:schemeClr val="dk1"/>
                </a:solidFill>
              </a:rPr>
              <a:t>(ZC102PPT0007)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배치 로그 </a:t>
            </a:r>
            <a:r>
              <a:rPr lang="en-US" altLang="ko-KR" sz="1500" dirty="0">
                <a:solidFill>
                  <a:schemeClr val="dk1"/>
                </a:solidFill>
              </a:rPr>
              <a:t>(ZC102PPT0005)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신선 완제품 창고 </a:t>
            </a:r>
            <a:r>
              <a:rPr lang="en-US" altLang="ko-KR" sz="1500" dirty="0">
                <a:solidFill>
                  <a:schemeClr val="dk1"/>
                </a:solidFill>
              </a:rPr>
              <a:t>(ZC102MMT0006)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가공 완제품 창고 </a:t>
            </a:r>
            <a:r>
              <a:rPr lang="en-US" altLang="ko-KR" sz="1500" dirty="0">
                <a:solidFill>
                  <a:schemeClr val="dk1"/>
                </a:solidFill>
              </a:rPr>
              <a:t>(ZC102MMT0003)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7179B439-08F8-AC9D-E544-48E6B806084D}"/>
              </a:ext>
            </a:extLst>
          </p:cNvPr>
          <p:cNvSpPr txBox="1"/>
          <p:nvPr/>
        </p:nvSpPr>
        <p:spPr>
          <a:xfrm>
            <a:off x="8355851" y="239016"/>
            <a:ext cx="33376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  : </a:t>
            </a:r>
            <a:r>
              <a:rPr lang="en-US" altLang="ko-KR" sz="1800" dirty="0"/>
              <a:t>ZC102PPR0014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ko-KR" sz="1800" dirty="0">
                <a:solidFill>
                  <a:schemeClr val="lt1"/>
                </a:solidFill>
              </a:rPr>
              <a:t>CRUD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F1D98-7FBD-897D-3F84-2FEAB550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83" y="1774772"/>
            <a:ext cx="5729288" cy="2206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BCD1FF-E45A-0BFC-0CD2-1474C6112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13" y="4149387"/>
            <a:ext cx="3039775" cy="1145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1E2F50-CF64-FD3D-628E-4A64D520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483" y="5766862"/>
            <a:ext cx="1705213" cy="342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333D4-DD29-FF22-F6A9-0704DFF99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214" y="3222813"/>
            <a:ext cx="2715149" cy="29981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865E72-E0BF-0534-8CAF-2094C003279C}"/>
              </a:ext>
            </a:extLst>
          </p:cNvPr>
          <p:cNvSpPr/>
          <p:nvPr/>
        </p:nvSpPr>
        <p:spPr>
          <a:xfrm flipV="1">
            <a:off x="6176313" y="2144103"/>
            <a:ext cx="1145837" cy="2741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23014036-9A90-7345-0CD3-131178A3B2CB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6749232" y="2418262"/>
            <a:ext cx="2245982" cy="163114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8514D1-51C4-56C0-969B-DC450578A0D0}"/>
              </a:ext>
            </a:extLst>
          </p:cNvPr>
          <p:cNvSpPr/>
          <p:nvPr/>
        </p:nvSpPr>
        <p:spPr>
          <a:xfrm flipV="1">
            <a:off x="10182496" y="3516162"/>
            <a:ext cx="362913" cy="1369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52AAC3-67BB-11C5-C437-DAD0E31A9C6F}"/>
              </a:ext>
            </a:extLst>
          </p:cNvPr>
          <p:cNvSpPr/>
          <p:nvPr/>
        </p:nvSpPr>
        <p:spPr>
          <a:xfrm flipV="1">
            <a:off x="6200361" y="3694764"/>
            <a:ext cx="1538349" cy="917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7" name="Straight Arrow Connector 13">
            <a:extLst>
              <a:ext uri="{FF2B5EF4-FFF2-40B4-BE49-F238E27FC236}">
                <a16:creationId xmlns:a16="http://schemas.microsoft.com/office/drawing/2014/main" id="{DE3DBADE-5054-55C9-41FE-208FA51AD241}"/>
              </a:ext>
            </a:extLst>
          </p:cNvPr>
          <p:cNvCxnSpPr>
            <a:cxnSpLocks/>
          </p:cNvCxnSpPr>
          <p:nvPr/>
        </p:nvCxnSpPr>
        <p:spPr>
          <a:xfrm>
            <a:off x="6969535" y="3803892"/>
            <a:ext cx="1406295" cy="125377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F6941F-DF1E-901A-6ECD-DBB792019C1C}"/>
              </a:ext>
            </a:extLst>
          </p:cNvPr>
          <p:cNvSpPr/>
          <p:nvPr/>
        </p:nvSpPr>
        <p:spPr>
          <a:xfrm flipV="1">
            <a:off x="8132411" y="5114549"/>
            <a:ext cx="596900" cy="1358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0" name="Straight Arrow Connector 13">
            <a:extLst>
              <a:ext uri="{FF2B5EF4-FFF2-40B4-BE49-F238E27FC236}">
                <a16:creationId xmlns:a16="http://schemas.microsoft.com/office/drawing/2014/main" id="{53BC0425-D4E7-62DE-07DF-FA84EDC425DE}"/>
              </a:ext>
            </a:extLst>
          </p:cNvPr>
          <p:cNvCxnSpPr>
            <a:cxnSpLocks/>
          </p:cNvCxnSpPr>
          <p:nvPr/>
        </p:nvCxnSpPr>
        <p:spPr>
          <a:xfrm flipH="1">
            <a:off x="7032653" y="5294388"/>
            <a:ext cx="1410592" cy="47247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" name="그림 26" descr="텍스트, 폰트, 라인, 소프트웨어이(가) 표시된 사진&#10;&#10;자동 생성된 설명">
            <a:extLst>
              <a:ext uri="{FF2B5EF4-FFF2-40B4-BE49-F238E27FC236}">
                <a16:creationId xmlns:a16="http://schemas.microsoft.com/office/drawing/2014/main" id="{DEC81A6C-ABB9-C1F2-EC1E-EA5F4EEBD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996" y="1394499"/>
            <a:ext cx="2174903" cy="5926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B26915-9E7F-DF21-475C-68A2784E9209}"/>
              </a:ext>
            </a:extLst>
          </p:cNvPr>
          <p:cNvSpPr/>
          <p:nvPr/>
        </p:nvSpPr>
        <p:spPr>
          <a:xfrm flipV="1">
            <a:off x="6535385" y="1877102"/>
            <a:ext cx="485123" cy="1670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1800"/>
            </a:pPr>
            <a:endParaRPr lang="ko-KR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9" name="Straight Arrow Connector 13">
            <a:extLst>
              <a:ext uri="{FF2B5EF4-FFF2-40B4-BE49-F238E27FC236}">
                <a16:creationId xmlns:a16="http://schemas.microsoft.com/office/drawing/2014/main" id="{42291BF1-0B14-4D6D-8263-FF086D0D774A}"/>
              </a:ext>
            </a:extLst>
          </p:cNvPr>
          <p:cNvCxnSpPr>
            <a:cxnSpLocks/>
            <a:stCxn id="28" idx="2"/>
            <a:endCxn id="27" idx="1"/>
          </p:cNvCxnSpPr>
          <p:nvPr/>
        </p:nvCxnSpPr>
        <p:spPr>
          <a:xfrm flipV="1">
            <a:off x="6777947" y="1690812"/>
            <a:ext cx="2825049" cy="18629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71883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46337EE-9100-9CD1-AC72-722F6FE4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D6B9020C-4774-A1BC-4C50-A7723D29DBC7}"/>
              </a:ext>
            </a:extLst>
          </p:cNvPr>
          <p:cNvSpPr/>
          <p:nvPr/>
        </p:nvSpPr>
        <p:spPr>
          <a:xfrm>
            <a:off x="261745" y="160705"/>
            <a:ext cx="11715750" cy="653659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30FC2E-BED5-4A2B-BEEB-09628B9830E5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4FEC186-F781-8F1D-4650-5268B13A1BE1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45C6D7E1-6005-5E1B-6103-0EA2CB716CE7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폐기율</a:t>
            </a:r>
            <a:r>
              <a:rPr lang="ko-KR" altLang="en-US" sz="2000" dirty="0">
                <a:solidFill>
                  <a:schemeClr val="lt1"/>
                </a:solidFill>
              </a:rPr>
              <a:t> 관리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70F92093-9D27-62D2-3505-6B744A74690B}"/>
              </a:ext>
            </a:extLst>
          </p:cNvPr>
          <p:cNvSpPr/>
          <p:nvPr/>
        </p:nvSpPr>
        <p:spPr>
          <a:xfrm>
            <a:off x="279548" y="1365170"/>
            <a:ext cx="5862192" cy="5284776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ko-KR" altLang="en-US" sz="1500" dirty="0">
                <a:solidFill>
                  <a:schemeClr val="dk1"/>
                </a:solidFill>
              </a:rPr>
              <a:t>플랜트 </a:t>
            </a:r>
            <a:r>
              <a:rPr lang="en-US" altLang="ko-KR" sz="1500" dirty="0">
                <a:solidFill>
                  <a:schemeClr val="dk1"/>
                </a:solidFill>
              </a:rPr>
              <a:t>/ </a:t>
            </a:r>
            <a:r>
              <a:rPr lang="ko-KR" altLang="en-US" sz="1500" dirty="0">
                <a:solidFill>
                  <a:schemeClr val="dk1"/>
                </a:solidFill>
              </a:rPr>
              <a:t>자재 별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및 불량 현황 분석 대시보드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플랜트 별 폐기 리포트 조회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플랜트 별 평균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월 별 최고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en-US" altLang="ko-KR" sz="1500" dirty="0">
                <a:solidFill>
                  <a:schemeClr val="dk1"/>
                </a:solidFill>
              </a:rPr>
              <a:t>,</a:t>
            </a:r>
            <a:r>
              <a:rPr lang="ko-KR" altLang="en-US" sz="1500" dirty="0">
                <a:solidFill>
                  <a:schemeClr val="dk1"/>
                </a:solidFill>
              </a:rPr>
              <a:t> 폐기율이 가장 높은 자재 및 변화량을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도넛 차트를 통해 월 별 자재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및 원인 별 폐기량 분포 확인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플랜트가 취급하고 있는 모든 완제품 제품 정보를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Table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조회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 등록 번호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500" dirty="0">
                <a:solidFill>
                  <a:schemeClr val="dk1"/>
                </a:solidFill>
              </a:rPr>
              <a:t>배치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기준으로 추적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자재 별 폐기 리포트 조회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해당 플랜트에 </a:t>
            </a:r>
            <a:r>
              <a:rPr lang="ko-KR" altLang="en-US" sz="1500" dirty="0" err="1">
                <a:solidFill>
                  <a:schemeClr val="dk1"/>
                </a:solidFill>
              </a:rPr>
              <a:t>속해있는</a:t>
            </a:r>
            <a:r>
              <a:rPr lang="ko-KR" altLang="en-US" sz="1500" dirty="0">
                <a:solidFill>
                  <a:schemeClr val="dk1"/>
                </a:solidFill>
              </a:rPr>
              <a:t> 더블 클릭을 통해 선택한 자재의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폐기 수량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폐기 추이 등 을 조회 가능</a:t>
            </a:r>
          </a:p>
          <a:p>
            <a:pPr fontAlgn="base"/>
            <a:endParaRPr lang="en-US" altLang="ko-KR" sz="15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Table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완료 </a:t>
            </a:r>
            <a:r>
              <a:rPr lang="en-US" altLang="ko-KR" sz="1500" dirty="0">
                <a:solidFill>
                  <a:schemeClr val="dk1"/>
                </a:solidFill>
              </a:rPr>
              <a:t>(ZC102PPT0007)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관리 </a:t>
            </a:r>
            <a:r>
              <a:rPr lang="en-US" altLang="ko-KR" sz="1500" dirty="0">
                <a:solidFill>
                  <a:schemeClr val="dk1"/>
                </a:solidFill>
              </a:rPr>
              <a:t>(ZC102_R_PP_DISPOS)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관리 </a:t>
            </a:r>
            <a:r>
              <a:rPr lang="en-US" altLang="ko-KR" sz="1500" dirty="0">
                <a:solidFill>
                  <a:schemeClr val="dk1"/>
                </a:solidFill>
              </a:rPr>
              <a:t>(ZC102_P_PP_DISPOS)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 </a:t>
            </a:r>
            <a:r>
              <a:rPr lang="ko-KR" altLang="en-US" sz="1500" dirty="0" err="1">
                <a:solidFill>
                  <a:schemeClr val="dk1"/>
                </a:solidFill>
              </a:rPr>
              <a:t>폐기율</a:t>
            </a:r>
            <a:r>
              <a:rPr lang="ko-KR" altLang="en-US" sz="1500" dirty="0">
                <a:solidFill>
                  <a:schemeClr val="dk1"/>
                </a:solidFill>
              </a:rPr>
              <a:t> 월별 누계 </a:t>
            </a:r>
            <a:r>
              <a:rPr lang="en-US" altLang="ko-KR" sz="1500" dirty="0">
                <a:solidFill>
                  <a:schemeClr val="dk1"/>
                </a:solidFill>
              </a:rPr>
              <a:t>(ZC12_PP_DISPOS)</a:t>
            </a:r>
          </a:p>
          <a:p>
            <a:pPr marL="400050" indent="-285750"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폐기율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14T (ZVPPT0014AVG)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>
            <a:extLst>
              <a:ext uri="{FF2B5EF4-FFF2-40B4-BE49-F238E27FC236}">
                <a16:creationId xmlns:a16="http://schemas.microsoft.com/office/drawing/2014/main" id="{0E50EB8D-5F62-550D-E7EF-0A69981BFB9F}"/>
              </a:ext>
            </a:extLst>
          </p:cNvPr>
          <p:cNvSpPr/>
          <p:nvPr/>
        </p:nvSpPr>
        <p:spPr>
          <a:xfrm>
            <a:off x="6138863" y="1382890"/>
            <a:ext cx="5729288" cy="5236094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C1B26541-022D-34C9-8249-FCA788385525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A3F40974-B39C-DC07-9D03-EF7AEF6A893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77F389D-AA22-1F77-6BA4-4FB7FBE0E853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dirty="0" smtClean="0"/>
              <a:t>Fiori</a:t>
            </a:r>
            <a:endParaRPr lang="en-US" altLang="ko-KR"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DDA88F67-33FC-5DF1-919E-252F974A5B8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C4CCFD98-37B3-B1F0-1B2C-3BF3C227CF7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2338538-CC27-51B7-D63B-7A8978F63043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>
                <a:solidFill>
                  <a:schemeClr val="dk1"/>
                </a:solidFill>
              </a:rPr>
              <a:t>경다연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C840C232-72BE-0BB4-EEBB-C056AF58B654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경다연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C1E8F94-DB80-036E-35A3-B96769CCFA6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7A7A62-F605-DD06-6D5D-C60FB9B0EFE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ko-KR" sz="1800" dirty="0">
                <a:solidFill>
                  <a:schemeClr val="lt1"/>
                </a:solidFill>
              </a:rPr>
              <a:t>Fiori Chart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1B346ACB-C7AE-1EB7-4C8E-9D69114AF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51" y="3460835"/>
            <a:ext cx="2821356" cy="2121216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2A1392-BFAB-8473-562B-7B580705C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03" y="1526313"/>
            <a:ext cx="3113956" cy="1263934"/>
          </a:xfrm>
          <a:prstGeom prst="rect">
            <a:avLst/>
          </a:prstGeom>
        </p:spPr>
      </p:pic>
      <p:pic>
        <p:nvPicPr>
          <p:cNvPr id="10" name="그림 9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4658B67E-B18F-1135-2378-CBCEAC02F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217" y="2839655"/>
            <a:ext cx="2524960" cy="1694461"/>
          </a:xfrm>
          <a:prstGeom prst="rect">
            <a:avLst/>
          </a:prstGeom>
        </p:spPr>
      </p:pic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619E1E4-FFE8-74D4-729B-B50473DB8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983" y="4590996"/>
            <a:ext cx="2558152" cy="1732538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0BDD6E6-D540-C41B-DC89-82FA4488D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3151" y="2281888"/>
            <a:ext cx="2790141" cy="1194636"/>
          </a:xfrm>
          <a:prstGeom prst="rect">
            <a:avLst/>
          </a:prstGeom>
        </p:spPr>
      </p:pic>
      <p:sp>
        <p:nvSpPr>
          <p:cNvPr id="15" name="Google Shape;135;p3">
            <a:extLst>
              <a:ext uri="{FF2B5EF4-FFF2-40B4-BE49-F238E27FC236}">
                <a16:creationId xmlns:a16="http://schemas.microsoft.com/office/drawing/2014/main" id="{71355031-FD68-1FF6-E19A-DD95A1C0C38E}"/>
              </a:ext>
            </a:extLst>
          </p:cNvPr>
          <p:cNvSpPr/>
          <p:nvPr/>
        </p:nvSpPr>
        <p:spPr>
          <a:xfrm>
            <a:off x="6063151" y="2604833"/>
            <a:ext cx="530533" cy="69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5;p3">
            <a:extLst>
              <a:ext uri="{FF2B5EF4-FFF2-40B4-BE49-F238E27FC236}">
                <a16:creationId xmlns:a16="http://schemas.microsoft.com/office/drawing/2014/main" id="{F8AC3B10-236B-74CD-E696-23B80F1070BD}"/>
              </a:ext>
            </a:extLst>
          </p:cNvPr>
          <p:cNvSpPr/>
          <p:nvPr/>
        </p:nvSpPr>
        <p:spPr>
          <a:xfrm>
            <a:off x="8844803" y="1722123"/>
            <a:ext cx="530715" cy="968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5;p3">
            <a:extLst>
              <a:ext uri="{FF2B5EF4-FFF2-40B4-BE49-F238E27FC236}">
                <a16:creationId xmlns:a16="http://schemas.microsoft.com/office/drawing/2014/main" id="{A95B6770-9B34-75CB-81FF-550194931947}"/>
              </a:ext>
            </a:extLst>
          </p:cNvPr>
          <p:cNvSpPr/>
          <p:nvPr/>
        </p:nvSpPr>
        <p:spPr>
          <a:xfrm>
            <a:off x="9319490" y="2921688"/>
            <a:ext cx="388390" cy="1195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5;p3">
            <a:extLst>
              <a:ext uri="{FF2B5EF4-FFF2-40B4-BE49-F238E27FC236}">
                <a16:creationId xmlns:a16="http://schemas.microsoft.com/office/drawing/2014/main" id="{1CFA62E6-BF3B-0136-98D5-A4F793A09279}"/>
              </a:ext>
            </a:extLst>
          </p:cNvPr>
          <p:cNvSpPr/>
          <p:nvPr/>
        </p:nvSpPr>
        <p:spPr>
          <a:xfrm>
            <a:off x="9319490" y="4667026"/>
            <a:ext cx="388390" cy="1195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5;p3">
            <a:extLst>
              <a:ext uri="{FF2B5EF4-FFF2-40B4-BE49-F238E27FC236}">
                <a16:creationId xmlns:a16="http://schemas.microsoft.com/office/drawing/2014/main" id="{02CBCF7B-6FA3-EA47-14EC-182A9555552C}"/>
              </a:ext>
            </a:extLst>
          </p:cNvPr>
          <p:cNvSpPr/>
          <p:nvPr/>
        </p:nvSpPr>
        <p:spPr>
          <a:xfrm>
            <a:off x="10984057" y="1684941"/>
            <a:ext cx="713128" cy="3566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5;p3">
            <a:extLst>
              <a:ext uri="{FF2B5EF4-FFF2-40B4-BE49-F238E27FC236}">
                <a16:creationId xmlns:a16="http://schemas.microsoft.com/office/drawing/2014/main" id="{1071AC34-759A-983D-5D9B-A53E89CE06F1}"/>
              </a:ext>
            </a:extLst>
          </p:cNvPr>
          <p:cNvSpPr/>
          <p:nvPr/>
        </p:nvSpPr>
        <p:spPr>
          <a:xfrm>
            <a:off x="8061598" y="2456243"/>
            <a:ext cx="681890" cy="2971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12;g31b104cb868_0_64">
            <a:extLst>
              <a:ext uri="{FF2B5EF4-FFF2-40B4-BE49-F238E27FC236}">
                <a16:creationId xmlns:a16="http://schemas.microsoft.com/office/drawing/2014/main" id="{37478FF8-0393-CB42-B173-D7AB857E4E0E}"/>
              </a:ext>
            </a:extLst>
          </p:cNvPr>
          <p:cNvCxnSpPr>
            <a:cxnSpLocks/>
          </p:cNvCxnSpPr>
          <p:nvPr/>
        </p:nvCxnSpPr>
        <p:spPr>
          <a:xfrm>
            <a:off x="8689888" y="3467974"/>
            <a:ext cx="596095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19594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MM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구매요청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53885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latin typeface="Arial" panose="020B0604020202020204" pitchFamily="34" charset="0"/>
              </a:rPr>
              <a:t>필요한 비품 자재에 대해 구매요청을 할 수 있는 프로그램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 자재를 요청 할 수 있도록 저장 아이템 저장 가능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b="0" dirty="0">
                <a:effectLst/>
              </a:rPr>
              <a:t>구매요청 번호를 통해 요청 목록들 조회 가능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생성된 구매요청 헤더를 띄워 총 주문수량과 총 구매가격 조회 가능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생성된 구매요청번호 클릭 시 요청한 상세내역 조회 가능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초록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ko-KR" altLang="en-US" sz="1200" dirty="0">
                <a:latin typeface="Arial" panose="020B0604020202020204" pitchFamily="34" charset="0"/>
              </a:rPr>
              <a:t>승인 완료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노랑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ko-KR" altLang="en-US" sz="1200" dirty="0">
                <a:latin typeface="Arial" panose="020B0604020202020204" pitchFamily="34" charset="0"/>
              </a:rPr>
              <a:t> 승인 대기 중</a:t>
            </a:r>
            <a:endParaRPr lang="en-US" altLang="ko-KR" sz="1200" dirty="0"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200" dirty="0">
                <a:latin typeface="Arial" panose="020B0604020202020204" pitchFamily="34" charset="0"/>
              </a:rPr>
              <a:t>빨강 </a:t>
            </a:r>
            <a:r>
              <a:rPr lang="en-US" altLang="ko-KR" sz="1200" dirty="0">
                <a:latin typeface="Arial" panose="020B0604020202020204" pitchFamily="34" charset="0"/>
              </a:rPr>
              <a:t>– </a:t>
            </a:r>
            <a:r>
              <a:rPr lang="ko-KR" altLang="en-US" sz="1200" dirty="0">
                <a:latin typeface="Arial" panose="020B0604020202020204" pitchFamily="34" charset="0"/>
              </a:rPr>
              <a:t>반려처리 됨</a:t>
            </a:r>
            <a:endParaRPr lang="en-US" altLang="ko-KR" sz="1200" dirty="0"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latin typeface="Arial" panose="020B0604020202020204" pitchFamily="34" charset="0"/>
            </a:endParaRPr>
          </a:p>
          <a:p>
            <a:pPr marL="514350" indent="-1714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승인 또는 반려된 건이 있을 시 해당 구매요청번호에서 행 추가 불가능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1714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아직 요청 대기 중인 건에 대해서 수량 및 행 삭제 가능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1714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 당한 자재의 경우 행 삭제 가능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Table</a:t>
            </a:r>
            <a:endParaRPr lang="ko-KR" altLang="en-US" sz="1500" b="0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500" dirty="0"/>
              <a:t>구매요청 헤더    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(ZC102MMT0016)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500" dirty="0"/>
              <a:t>구매요청 아이템 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(ZC102MMT0017)</a:t>
            </a:r>
          </a:p>
        </p:txBody>
      </p:sp>
      <p:sp>
        <p:nvSpPr>
          <p:cNvPr id="147" name="Google Shape;147;g31b104cb868_0_8"/>
          <p:cNvSpPr/>
          <p:nvPr/>
        </p:nvSpPr>
        <p:spPr>
          <a:xfrm>
            <a:off x="5948201" y="1382890"/>
            <a:ext cx="5877199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538738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5948313" y="1010010"/>
            <a:ext cx="5919948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ZC102MMR0006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김범준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466591-2418-4222-8B71-5ED2C1EF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6152"/>
            <a:ext cx="5589309" cy="309289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EDB2EC-7EC3-4177-BBE9-4002F78D64D1}"/>
              </a:ext>
            </a:extLst>
          </p:cNvPr>
          <p:cNvSpPr/>
          <p:nvPr/>
        </p:nvSpPr>
        <p:spPr>
          <a:xfrm>
            <a:off x="7716324" y="2079957"/>
            <a:ext cx="405326" cy="1147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10F4974-E7E8-4C5E-A91F-84330D74BEE2}"/>
              </a:ext>
            </a:extLst>
          </p:cNvPr>
          <p:cNvSpPr/>
          <p:nvPr/>
        </p:nvSpPr>
        <p:spPr>
          <a:xfrm>
            <a:off x="9004299" y="2449288"/>
            <a:ext cx="285751" cy="14297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FEE80A7-7A10-4338-A89E-E5966560BD76}"/>
              </a:ext>
            </a:extLst>
          </p:cNvPr>
          <p:cNvSpPr/>
          <p:nvPr/>
        </p:nvSpPr>
        <p:spPr>
          <a:xfrm>
            <a:off x="7581232" y="3621505"/>
            <a:ext cx="347579" cy="1083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738F523-E141-4604-B2EC-81CDA114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395" y="1431879"/>
            <a:ext cx="5564983" cy="19042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59407FE-F5B0-4315-8595-BBDE840D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263" y="2467225"/>
            <a:ext cx="2655484" cy="229477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DBF247-06E5-49CA-9EB6-B5C4A2335AA2}"/>
              </a:ext>
            </a:extLst>
          </p:cNvPr>
          <p:cNvSpPr/>
          <p:nvPr/>
        </p:nvSpPr>
        <p:spPr>
          <a:xfrm>
            <a:off x="6090394" y="1616218"/>
            <a:ext cx="318245" cy="1241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C06081-66F6-4842-BE30-3725C7DEF1D6}"/>
              </a:ext>
            </a:extLst>
          </p:cNvPr>
          <p:cNvSpPr/>
          <p:nvPr/>
        </p:nvSpPr>
        <p:spPr>
          <a:xfrm>
            <a:off x="7688068" y="2526463"/>
            <a:ext cx="405326" cy="1147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90A6AB6-432A-4E4C-84A9-E443A0F01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97" y="4354986"/>
            <a:ext cx="1973851" cy="15710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1DC2C61-C1AA-456F-9C83-8D3E906F4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548" y="4340920"/>
            <a:ext cx="2192029" cy="159762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708C99-A09B-4B7E-AA84-AA75EBAFB364}"/>
              </a:ext>
            </a:extLst>
          </p:cNvPr>
          <p:cNvSpPr/>
          <p:nvPr/>
        </p:nvSpPr>
        <p:spPr>
          <a:xfrm>
            <a:off x="8538172" y="4431925"/>
            <a:ext cx="102061" cy="8927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0875141-40A8-4EC2-ACCA-47C846A0AF94}"/>
              </a:ext>
            </a:extLst>
          </p:cNvPr>
          <p:cNvSpPr/>
          <p:nvPr/>
        </p:nvSpPr>
        <p:spPr>
          <a:xfrm>
            <a:off x="10997738" y="4431925"/>
            <a:ext cx="374039" cy="8862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0914728-91D2-47D8-BB32-1DE3986240AF}"/>
              </a:ext>
            </a:extLst>
          </p:cNvPr>
          <p:cNvCxnSpPr>
            <a:cxnSpLocks/>
          </p:cNvCxnSpPr>
          <p:nvPr/>
        </p:nvCxnSpPr>
        <p:spPr>
          <a:xfrm>
            <a:off x="8093394" y="2641255"/>
            <a:ext cx="689659" cy="294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4CCD6B-A895-4708-8DB7-C12514271F75}"/>
              </a:ext>
            </a:extLst>
          </p:cNvPr>
          <p:cNvCxnSpPr>
            <a:cxnSpLocks/>
          </p:cNvCxnSpPr>
          <p:nvPr/>
        </p:nvCxnSpPr>
        <p:spPr>
          <a:xfrm>
            <a:off x="6408639" y="1744265"/>
            <a:ext cx="0" cy="943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D5F9D22-DD51-4D8D-BCBE-EB4A200F1FC1}"/>
              </a:ext>
            </a:extLst>
          </p:cNvPr>
          <p:cNvCxnSpPr>
            <a:cxnSpLocks/>
          </p:cNvCxnSpPr>
          <p:nvPr/>
        </p:nvCxnSpPr>
        <p:spPr>
          <a:xfrm>
            <a:off x="8632071" y="4520546"/>
            <a:ext cx="636477" cy="9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9824BE6-093E-408B-8DD3-BBDB2DC09853}"/>
              </a:ext>
            </a:extLst>
          </p:cNvPr>
          <p:cNvCxnSpPr>
            <a:cxnSpLocks/>
          </p:cNvCxnSpPr>
          <p:nvPr/>
        </p:nvCxnSpPr>
        <p:spPr>
          <a:xfrm flipH="1">
            <a:off x="7581232" y="3719966"/>
            <a:ext cx="2749" cy="232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EF17AE4-1CE7-4197-A141-6B68E8D54E9F}"/>
              </a:ext>
            </a:extLst>
          </p:cNvPr>
          <p:cNvSpPr txBox="1"/>
          <p:nvPr/>
        </p:nvSpPr>
        <p:spPr>
          <a:xfrm>
            <a:off x="7966841" y="3521849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8EC36B-705A-42FB-81F3-9F8BE30EDFB5}"/>
              </a:ext>
            </a:extLst>
          </p:cNvPr>
          <p:cNvSpPr txBox="1"/>
          <p:nvPr/>
        </p:nvSpPr>
        <p:spPr>
          <a:xfrm>
            <a:off x="6692853" y="3344506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0392F9-AAA3-4BC8-B368-0F552951EC1E}"/>
              </a:ext>
            </a:extLst>
          </p:cNvPr>
          <p:cNvSpPr/>
          <p:nvPr/>
        </p:nvSpPr>
        <p:spPr>
          <a:xfrm>
            <a:off x="6111862" y="3433451"/>
            <a:ext cx="542961" cy="10776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8265F43-1DEB-42F5-BC00-CBBC6C5706B1}"/>
              </a:ext>
            </a:extLst>
          </p:cNvPr>
          <p:cNvCxnSpPr>
            <a:cxnSpLocks/>
          </p:cNvCxnSpPr>
          <p:nvPr/>
        </p:nvCxnSpPr>
        <p:spPr>
          <a:xfrm flipV="1">
            <a:off x="6111862" y="3232711"/>
            <a:ext cx="381925" cy="221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2EBF7C-FE4B-4A8A-BE20-11730055B077}"/>
              </a:ext>
            </a:extLst>
          </p:cNvPr>
          <p:cNvSpPr txBox="1"/>
          <p:nvPr/>
        </p:nvSpPr>
        <p:spPr>
          <a:xfrm>
            <a:off x="6458024" y="1545578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0832A0-1214-441D-87EA-6B88006528AA}"/>
              </a:ext>
            </a:extLst>
          </p:cNvPr>
          <p:cNvSpPr txBox="1"/>
          <p:nvPr/>
        </p:nvSpPr>
        <p:spPr>
          <a:xfrm>
            <a:off x="7797922" y="2624689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5B51E-DAC5-4238-A39A-DEDCD448F4F5}"/>
              </a:ext>
            </a:extLst>
          </p:cNvPr>
          <p:cNvSpPr txBox="1"/>
          <p:nvPr/>
        </p:nvSpPr>
        <p:spPr>
          <a:xfrm>
            <a:off x="9002058" y="2642585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5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0A0B0B-917A-427E-8C59-DAF63AB32368}"/>
              </a:ext>
            </a:extLst>
          </p:cNvPr>
          <p:cNvCxnSpPr>
            <a:cxnSpLocks/>
          </p:cNvCxnSpPr>
          <p:nvPr/>
        </p:nvCxnSpPr>
        <p:spPr>
          <a:xfrm flipH="1">
            <a:off x="8674610" y="3043777"/>
            <a:ext cx="118294" cy="1297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57B4870-6560-4968-81AE-54BA0552F3C2}"/>
              </a:ext>
            </a:extLst>
          </p:cNvPr>
          <p:cNvSpPr/>
          <p:nvPr/>
        </p:nvSpPr>
        <p:spPr>
          <a:xfrm>
            <a:off x="8803235" y="2966227"/>
            <a:ext cx="427125" cy="819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C23D9E-FD9C-4973-833D-A87BF39F3ACB}"/>
              </a:ext>
            </a:extLst>
          </p:cNvPr>
          <p:cNvSpPr txBox="1"/>
          <p:nvPr/>
        </p:nvSpPr>
        <p:spPr>
          <a:xfrm>
            <a:off x="8364020" y="4354986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6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70CDB1-0593-4923-9BBA-AA6F4EBE0515}"/>
              </a:ext>
            </a:extLst>
          </p:cNvPr>
          <p:cNvSpPr txBox="1"/>
          <p:nvPr/>
        </p:nvSpPr>
        <p:spPr>
          <a:xfrm>
            <a:off x="11425495" y="4354985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98478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긴급생산 수동 </a:t>
            </a:r>
            <a:r>
              <a:rPr lang="en-US" altLang="ko-KR" sz="2000" dirty="0">
                <a:solidFill>
                  <a:schemeClr val="lt1"/>
                </a:solidFill>
              </a:rPr>
              <a:t>MRP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생성된 긴급 </a:t>
            </a:r>
            <a:r>
              <a:rPr lang="ko-KR" altLang="en-US" sz="13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건에 대해 요청된 </a:t>
            </a:r>
            <a:r>
              <a:rPr lang="ko-KR" altLang="en-US" sz="1300" dirty="0">
                <a:solidFill>
                  <a:schemeClr val="dk1"/>
                </a:solidFill>
              </a:rPr>
              <a:t>완제품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BOM</a:t>
            </a:r>
            <a:r>
              <a:rPr lang="ko-KR" altLang="en-US" sz="1300" dirty="0">
                <a:solidFill>
                  <a:schemeClr val="dk1"/>
                </a:solidFill>
              </a:rPr>
              <a:t>을 기준으로 수량이 부족하면 구매요청 생성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수량이 충분하면 </a:t>
            </a:r>
            <a:r>
              <a:rPr lang="ko-KR" altLang="en-US" sz="1300" dirty="0" err="1">
                <a:solidFill>
                  <a:schemeClr val="dk1"/>
                </a:solidFill>
              </a:rPr>
              <a:t>계획오더</a:t>
            </a:r>
            <a:r>
              <a:rPr lang="ko-KR" altLang="en-US" sz="1300" dirty="0">
                <a:solidFill>
                  <a:schemeClr val="dk1"/>
                </a:solidFill>
              </a:rPr>
              <a:t> 생성할 수 있도록 하는 프로그램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20000"/>
              </a:lnSpc>
              <a:buSzPts val="1800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조회버튼을 누르면 긴급 </a:t>
            </a:r>
            <a:r>
              <a:rPr lang="ko-KR" altLang="en-US" dirty="0" err="1">
                <a:solidFill>
                  <a:schemeClr val="dk1"/>
                </a:solidFill>
              </a:rPr>
              <a:t>판매오더</a:t>
            </a:r>
            <a:r>
              <a:rPr lang="ko-KR" altLang="en-US" dirty="0">
                <a:solidFill>
                  <a:schemeClr val="dk1"/>
                </a:solidFill>
              </a:rPr>
              <a:t> 건 정보를 보여줌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300" dirty="0">
                <a:solidFill>
                  <a:schemeClr val="dk1"/>
                </a:solidFill>
              </a:rPr>
              <a:t>긴급 </a:t>
            </a:r>
            <a:r>
              <a:rPr lang="ko-KR" altLang="en-US" sz="1300" dirty="0" err="1">
                <a:solidFill>
                  <a:schemeClr val="dk1"/>
                </a:solidFill>
              </a:rPr>
              <a:t>판매오더</a:t>
            </a:r>
            <a:r>
              <a:rPr lang="ko-KR" altLang="en-US" sz="1300" dirty="0">
                <a:solidFill>
                  <a:schemeClr val="dk1"/>
                </a:solidFill>
              </a:rPr>
              <a:t> 번호를 더블클릭 하여 생산가능 여부와 부족수량을 보여줌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더블클릭 시 요청이 들어온 완제품의 </a:t>
            </a:r>
            <a:r>
              <a:rPr lang="en-US" altLang="ko-KR" dirty="0">
                <a:solidFill>
                  <a:schemeClr val="dk1"/>
                </a:solidFill>
              </a:rPr>
              <a:t>BOM</a:t>
            </a:r>
            <a:r>
              <a:rPr lang="ko-KR" altLang="en-US" dirty="0">
                <a:solidFill>
                  <a:schemeClr val="dk1"/>
                </a:solidFill>
              </a:rPr>
              <a:t>자재의 가용 재고량을 계산 해 생산이 가능한지 불가능한 지 여부를 볼 수 있음</a:t>
            </a:r>
            <a:endParaRPr lang="ko-KR" altLang="en-US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300" dirty="0">
                <a:solidFill>
                  <a:schemeClr val="dk1"/>
                </a:solidFill>
              </a:rPr>
              <a:t>완제품에 해당하는 </a:t>
            </a:r>
            <a:r>
              <a:rPr lang="en-US" altLang="ko-KR" sz="1300" dirty="0">
                <a:solidFill>
                  <a:schemeClr val="dk1"/>
                </a:solidFill>
              </a:rPr>
              <a:t>BOM</a:t>
            </a:r>
            <a:r>
              <a:rPr lang="ko-KR" altLang="en-US" sz="1300" dirty="0">
                <a:solidFill>
                  <a:schemeClr val="dk1"/>
                </a:solidFill>
              </a:rPr>
              <a:t>자재가 충분하면 </a:t>
            </a:r>
            <a:r>
              <a:rPr lang="en-US" altLang="ko-KR" sz="1300" dirty="0">
                <a:solidFill>
                  <a:schemeClr val="dk1"/>
                </a:solidFill>
              </a:rPr>
              <a:t>MRP</a:t>
            </a:r>
            <a:r>
              <a:rPr lang="ko-KR" altLang="en-US" sz="1300" dirty="0">
                <a:solidFill>
                  <a:schemeClr val="dk1"/>
                </a:solidFill>
              </a:rPr>
              <a:t>실행 버튼 클릭 시 생산 </a:t>
            </a:r>
            <a:r>
              <a:rPr lang="ko-KR" altLang="en-US" sz="1300" dirty="0" err="1">
                <a:solidFill>
                  <a:schemeClr val="dk1"/>
                </a:solidFill>
              </a:rPr>
              <a:t>계획오더</a:t>
            </a:r>
            <a:r>
              <a:rPr lang="ko-KR" altLang="en-US" sz="1300" dirty="0">
                <a:solidFill>
                  <a:schemeClr val="dk1"/>
                </a:solidFill>
              </a:rPr>
              <a:t> 생성 </a:t>
            </a: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-BOM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자재가 하나라도 생산에 부족하면 </a:t>
            </a:r>
            <a:r>
              <a:rPr lang="en-US" altLang="ko-KR" sz="1300" dirty="0">
                <a:solidFill>
                  <a:schemeClr val="dk1"/>
                </a:solidFill>
              </a:rPr>
              <a:t>MRP</a:t>
            </a:r>
            <a:r>
              <a:rPr lang="ko-KR" altLang="en-US" sz="1300" dirty="0">
                <a:solidFill>
                  <a:schemeClr val="dk1"/>
                </a:solidFill>
              </a:rPr>
              <a:t>실행 버튼 클릭 시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 그       </a:t>
            </a:r>
            <a:r>
              <a:rPr lang="en-US" alt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BOM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</a:rPr>
              <a:t>자재에 대해서 수량만큼 구매요청 생성</a:t>
            </a: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-</a:t>
            </a:r>
            <a:r>
              <a:rPr lang="ko-KR" altLang="en-US" sz="1300" dirty="0">
                <a:solidFill>
                  <a:schemeClr val="dk1"/>
                </a:solidFill>
              </a:rPr>
              <a:t>일부 생산이 가능하고 일부 부족할 경우 생산 가능한 만큼 </a:t>
            </a:r>
            <a:r>
              <a:rPr lang="ko-KR" altLang="en-US" sz="1300" dirty="0" err="1">
                <a:solidFill>
                  <a:schemeClr val="dk1"/>
                </a:solidFill>
              </a:rPr>
              <a:t>계획오더</a:t>
            </a:r>
            <a:r>
              <a:rPr lang="ko-KR" altLang="en-US" sz="1300" dirty="0">
                <a:solidFill>
                  <a:schemeClr val="dk1"/>
                </a:solidFill>
              </a:rPr>
              <a:t> 생성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부족한 수량의 </a:t>
            </a:r>
            <a:r>
              <a:rPr lang="en-US" altLang="ko-KR" sz="1300" dirty="0">
                <a:solidFill>
                  <a:schemeClr val="dk1"/>
                </a:solidFill>
              </a:rPr>
              <a:t>BOM</a:t>
            </a:r>
            <a:r>
              <a:rPr lang="ko-KR" altLang="en-US" sz="1300" dirty="0" err="1">
                <a:solidFill>
                  <a:schemeClr val="dk1"/>
                </a:solidFill>
              </a:rPr>
              <a:t>자재량</a:t>
            </a:r>
            <a:r>
              <a:rPr lang="ko-KR" altLang="en-US" sz="1300" dirty="0">
                <a:solidFill>
                  <a:schemeClr val="dk1"/>
                </a:solidFill>
              </a:rPr>
              <a:t> 만큼 구매요청 생성</a:t>
            </a: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헤더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j-lt"/>
              </a:rPr>
              <a:t>zc102sdt0006</a:t>
            </a:r>
            <a:r>
              <a:rPr lang="en-US" altLang="ko-KR" sz="1200" dirty="0"/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판매오더</a:t>
            </a:r>
            <a:r>
              <a:rPr lang="ko-KR" altLang="en-US" sz="1200" dirty="0">
                <a:solidFill>
                  <a:schemeClr val="dk1"/>
                </a:solidFill>
              </a:rPr>
              <a:t> 아이템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j-lt"/>
              </a:rPr>
              <a:t>zc102sdt0007</a:t>
            </a:r>
            <a:r>
              <a:rPr lang="en-US" altLang="ko-KR" sz="1200" dirty="0"/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ko-KR" altLang="en-US" sz="1200" dirty="0">
                <a:solidFill>
                  <a:schemeClr val="dk1"/>
                </a:solidFill>
              </a:rPr>
              <a:t/>
            </a:r>
            <a:br>
              <a:rPr lang="ko-KR" altLang="en-US" sz="1200" dirty="0">
                <a:solidFill>
                  <a:schemeClr val="dk1"/>
                </a:solidFill>
              </a:rPr>
            </a:b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BOM </a:t>
            </a:r>
            <a:r>
              <a:rPr lang="ko-KR" altLang="en-US" sz="1200" dirty="0">
                <a:solidFill>
                  <a:schemeClr val="dk1"/>
                </a:solidFill>
              </a:rPr>
              <a:t>아이템 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ZC102PPT0004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자재관리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(ZC102MMT0001 )</a:t>
            </a:r>
            <a:r>
              <a:rPr lang="ko-KR" altLang="en-US" sz="1200" dirty="0">
                <a:solidFill>
                  <a:schemeClr val="dk1"/>
                </a:solidFill>
              </a:rPr>
              <a:t/>
            </a:r>
            <a:br>
              <a:rPr lang="ko-KR" altLang="en-US" sz="1200" dirty="0">
                <a:solidFill>
                  <a:schemeClr val="dk1"/>
                </a:solidFill>
              </a:rPr>
            </a:b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구매요청 아이템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ZC102MMT0017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계획오더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(ZC102PPT0006 )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47156" y="1382890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ZC102PPR0002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3F3D7A0-A12C-4061-9DBB-618C47B6786F}"/>
              </a:ext>
            </a:extLst>
          </p:cNvPr>
          <p:cNvCxnSpPr>
            <a:cxnSpLocks/>
          </p:cNvCxnSpPr>
          <p:nvPr/>
        </p:nvCxnSpPr>
        <p:spPr>
          <a:xfrm>
            <a:off x="10414000" y="1794933"/>
            <a:ext cx="93133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CFB5773-0179-4A0F-85ED-705E7FDC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46" y="1559947"/>
            <a:ext cx="5639587" cy="47500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446F0A-D09F-49B3-B829-A57C0FAF2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37" y="2720548"/>
            <a:ext cx="3078575" cy="13594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878829-7D9C-4958-95CD-BA98BE53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599" y="4653285"/>
            <a:ext cx="2750128" cy="1643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2A5C1A-71DB-42DF-9EB3-C7550CF94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846" y="4706913"/>
            <a:ext cx="2469490" cy="128049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4B2D34-926B-4FA3-8319-393C6D6F2B03}"/>
              </a:ext>
            </a:extLst>
          </p:cNvPr>
          <p:cNvSpPr/>
          <p:nvPr/>
        </p:nvSpPr>
        <p:spPr>
          <a:xfrm>
            <a:off x="6138861" y="1732852"/>
            <a:ext cx="490539" cy="1200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CA8564-5321-49F8-AE20-349637A3302A}"/>
              </a:ext>
            </a:extLst>
          </p:cNvPr>
          <p:cNvSpPr/>
          <p:nvPr/>
        </p:nvSpPr>
        <p:spPr>
          <a:xfrm>
            <a:off x="6243859" y="3546906"/>
            <a:ext cx="385542" cy="87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6705F1-77FD-40E9-9494-39891EC6E90C}"/>
              </a:ext>
            </a:extLst>
          </p:cNvPr>
          <p:cNvSpPr/>
          <p:nvPr/>
        </p:nvSpPr>
        <p:spPr>
          <a:xfrm>
            <a:off x="9598901" y="3140242"/>
            <a:ext cx="321136" cy="7820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0E13A0-58CC-41F7-8833-62A019B83B13}"/>
              </a:ext>
            </a:extLst>
          </p:cNvPr>
          <p:cNvCxnSpPr>
            <a:cxnSpLocks/>
          </p:cNvCxnSpPr>
          <p:nvPr/>
        </p:nvCxnSpPr>
        <p:spPr>
          <a:xfrm>
            <a:off x="6516923" y="1852862"/>
            <a:ext cx="0" cy="553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35A812C-3997-4968-9EC3-E0926A4DA740}"/>
              </a:ext>
            </a:extLst>
          </p:cNvPr>
          <p:cNvCxnSpPr>
            <a:cxnSpLocks/>
          </p:cNvCxnSpPr>
          <p:nvPr/>
        </p:nvCxnSpPr>
        <p:spPr>
          <a:xfrm flipV="1">
            <a:off x="6627212" y="3311094"/>
            <a:ext cx="1215625" cy="235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1CC8AD8-3697-4940-BD87-8C813A16C75F}"/>
              </a:ext>
            </a:extLst>
          </p:cNvPr>
          <p:cNvCxnSpPr>
            <a:cxnSpLocks/>
          </p:cNvCxnSpPr>
          <p:nvPr/>
        </p:nvCxnSpPr>
        <p:spPr>
          <a:xfrm flipH="1">
            <a:off x="9920037" y="3224566"/>
            <a:ext cx="3828" cy="1345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40D378D-AC25-4263-87B4-04477C1F00A7}"/>
              </a:ext>
            </a:extLst>
          </p:cNvPr>
          <p:cNvCxnSpPr>
            <a:cxnSpLocks/>
          </p:cNvCxnSpPr>
          <p:nvPr/>
        </p:nvCxnSpPr>
        <p:spPr>
          <a:xfrm flipH="1">
            <a:off x="8804810" y="3152273"/>
            <a:ext cx="794091" cy="151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3E78EE-81EF-40E6-BE31-6E607BBCA771}"/>
              </a:ext>
            </a:extLst>
          </p:cNvPr>
          <p:cNvSpPr txBox="1"/>
          <p:nvPr/>
        </p:nvSpPr>
        <p:spPr>
          <a:xfrm>
            <a:off x="6681907" y="1654357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BE1F6B-811C-4FCF-8223-C8BD5C485F84}"/>
              </a:ext>
            </a:extLst>
          </p:cNvPr>
          <p:cNvSpPr txBox="1"/>
          <p:nvPr/>
        </p:nvSpPr>
        <p:spPr>
          <a:xfrm>
            <a:off x="6076855" y="3452211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059F6E-EB18-4AF9-8F4B-48C42C5F9E23}"/>
              </a:ext>
            </a:extLst>
          </p:cNvPr>
          <p:cNvSpPr txBox="1"/>
          <p:nvPr/>
        </p:nvSpPr>
        <p:spPr>
          <a:xfrm>
            <a:off x="9972544" y="3040845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2564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5" y="103825"/>
            <a:ext cx="458120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생산오더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관리 및 라우팅 관리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플랜트 별 </a:t>
            </a:r>
            <a:r>
              <a:rPr lang="ko-KR" altLang="en-US" sz="13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생산오더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건과 라우팅 현황을 조회</a:t>
            </a:r>
            <a:r>
              <a:rPr lang="ko-KR" altLang="en-US" sz="1300" dirty="0">
                <a:solidFill>
                  <a:schemeClr val="dk1"/>
                </a:solidFill>
              </a:rPr>
              <a:t> 하고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배치 프로그램을 통해 일정 시간이 지나면 </a:t>
            </a:r>
            <a:r>
              <a:rPr lang="ko-KR" altLang="en-US" sz="1300" dirty="0" err="1">
                <a:solidFill>
                  <a:schemeClr val="dk1"/>
                </a:solidFill>
              </a:rPr>
              <a:t>생산오더</a:t>
            </a:r>
            <a:r>
              <a:rPr lang="ko-KR" altLang="en-US" sz="1300" dirty="0">
                <a:solidFill>
                  <a:schemeClr val="dk1"/>
                </a:solidFill>
              </a:rPr>
              <a:t> 진행률과 라우팅이 다음 라우팅으로 이동하는 프로그램</a:t>
            </a:r>
            <a:endParaRPr lang="ko-KR" altLang="en-US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SzPts val="1800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플랜트를 선택 후 조회버튼을 누르면 해당 플랜트의 생산과 라우팅 진행상황을 조회</a:t>
            </a:r>
            <a:endParaRPr lang="en-US" altLang="ko-KR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일정 기간이 지나면 배치 프로그램을 통해 생산 진행률이 업데이트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라우팅이 다음 라우팅으로 이동</a:t>
            </a: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lang="en-US" altLang="ko-KR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</a:rPr>
              <a:t>생산오더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ZC102PPT0012</a:t>
            </a:r>
            <a:r>
              <a:rPr lang="en-US" altLang="ko-KR" sz="1200" dirty="0"/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라우팅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j-lt"/>
              </a:rPr>
              <a:t>ZC102PPT0010</a:t>
            </a:r>
            <a:r>
              <a:rPr lang="en-US" altLang="ko-KR" sz="1200" dirty="0"/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ko-KR" altLang="en-US" sz="1200" dirty="0">
                <a:solidFill>
                  <a:schemeClr val="dk1"/>
                </a:solidFill>
              </a:rPr>
              <a:t/>
            </a:r>
            <a:br>
              <a:rPr lang="ko-KR" altLang="en-US" sz="1200" dirty="0">
                <a:solidFill>
                  <a:schemeClr val="dk1"/>
                </a:solidFill>
              </a:rPr>
            </a:b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라우팅 헤더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ZC102PPT0009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ko-KR" altLang="en-US" sz="1200" dirty="0">
                <a:solidFill>
                  <a:schemeClr val="dk1"/>
                </a:solidFill>
              </a:rPr>
              <a:t>생산완료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(ZC102PPT0007 )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47156" y="1382890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ZC102PPR0005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5E782-09FB-4CC5-8B76-49B8FB60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81" y="1468811"/>
            <a:ext cx="5581918" cy="33929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3FDB8D-EADB-458C-AE8C-87AB429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23" y="4442667"/>
            <a:ext cx="1856105" cy="13774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B40226-09D6-4928-9AC2-1BB09F0AE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570" y="4445504"/>
            <a:ext cx="1924286" cy="1377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678B6D-94FF-4AF3-97AB-A0ECCEC2B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146" y="5903600"/>
            <a:ext cx="3279453" cy="48484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CFB994-1F86-4733-B6EB-2A0717A59D67}"/>
              </a:ext>
            </a:extLst>
          </p:cNvPr>
          <p:cNvSpPr/>
          <p:nvPr/>
        </p:nvSpPr>
        <p:spPr>
          <a:xfrm>
            <a:off x="6815889" y="1777113"/>
            <a:ext cx="306806" cy="123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4CD3DF-1B6C-461D-9635-982396D71CC8}"/>
              </a:ext>
            </a:extLst>
          </p:cNvPr>
          <p:cNvCxnSpPr>
            <a:cxnSpLocks/>
          </p:cNvCxnSpPr>
          <p:nvPr/>
        </p:nvCxnSpPr>
        <p:spPr>
          <a:xfrm flipH="1">
            <a:off x="6833936" y="1900989"/>
            <a:ext cx="6016" cy="559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B05080-EF06-4A53-AF41-FF2472A26178}"/>
              </a:ext>
            </a:extLst>
          </p:cNvPr>
          <p:cNvCxnSpPr>
            <a:cxnSpLocks/>
          </p:cNvCxnSpPr>
          <p:nvPr/>
        </p:nvCxnSpPr>
        <p:spPr>
          <a:xfrm>
            <a:off x="7117654" y="1907004"/>
            <a:ext cx="2020330" cy="553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7FC33E4-4298-45D3-BD09-B52BD926837C}"/>
              </a:ext>
            </a:extLst>
          </p:cNvPr>
          <p:cNvCxnSpPr>
            <a:cxnSpLocks/>
          </p:cNvCxnSpPr>
          <p:nvPr/>
        </p:nvCxnSpPr>
        <p:spPr>
          <a:xfrm flipH="1">
            <a:off x="8805528" y="3174835"/>
            <a:ext cx="639261" cy="126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5F2DEA4-BFA5-475E-BA8F-A47504DA21F3}"/>
              </a:ext>
            </a:extLst>
          </p:cNvPr>
          <p:cNvCxnSpPr>
            <a:cxnSpLocks/>
          </p:cNvCxnSpPr>
          <p:nvPr/>
        </p:nvCxnSpPr>
        <p:spPr>
          <a:xfrm>
            <a:off x="9543614" y="3174835"/>
            <a:ext cx="412518" cy="1197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243345C-37C5-4994-AB6D-5832E74E61A3}"/>
              </a:ext>
            </a:extLst>
          </p:cNvPr>
          <p:cNvCxnSpPr>
            <a:cxnSpLocks/>
          </p:cNvCxnSpPr>
          <p:nvPr/>
        </p:nvCxnSpPr>
        <p:spPr>
          <a:xfrm>
            <a:off x="8706703" y="4298948"/>
            <a:ext cx="273101" cy="1531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E18711-C848-42AA-83B9-F6A096869CCC}"/>
              </a:ext>
            </a:extLst>
          </p:cNvPr>
          <p:cNvSpPr txBox="1"/>
          <p:nvPr/>
        </p:nvSpPr>
        <p:spPr>
          <a:xfrm>
            <a:off x="6878522" y="1504643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A06EC-C703-4319-A7BF-418718D8348D}"/>
              </a:ext>
            </a:extLst>
          </p:cNvPr>
          <p:cNvSpPr txBox="1"/>
          <p:nvPr/>
        </p:nvSpPr>
        <p:spPr>
          <a:xfrm>
            <a:off x="9444789" y="2108300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6157CD-C7E0-45CC-A8F1-86ACB6A009F2}"/>
              </a:ext>
            </a:extLst>
          </p:cNvPr>
          <p:cNvSpPr/>
          <p:nvPr/>
        </p:nvSpPr>
        <p:spPr>
          <a:xfrm>
            <a:off x="9213060" y="2342054"/>
            <a:ext cx="550566" cy="1339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90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숙성창고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플랜트 별 </a:t>
            </a:r>
            <a:r>
              <a:rPr lang="ko-KR" altLang="en-US" sz="1300" dirty="0">
                <a:solidFill>
                  <a:schemeClr val="dk1"/>
                </a:solidFill>
              </a:rPr>
              <a:t>숙성창고 현황을 조회하고</a:t>
            </a:r>
            <a:r>
              <a:rPr lang="en-US" altLang="ko-KR" sz="1300" dirty="0">
                <a:solidFill>
                  <a:schemeClr val="dk1"/>
                </a:solidFill>
              </a:rPr>
              <a:t>, TREE</a:t>
            </a:r>
            <a:r>
              <a:rPr lang="ko-KR" altLang="en-US" sz="1300" dirty="0">
                <a:solidFill>
                  <a:schemeClr val="dk1"/>
                </a:solidFill>
              </a:rPr>
              <a:t>로 플랜트를 조회 시</a:t>
            </a:r>
            <a:r>
              <a:rPr lang="en-US" altLang="ko-KR" sz="1300" dirty="0">
                <a:solidFill>
                  <a:schemeClr val="dk1"/>
                </a:solidFill>
              </a:rPr>
              <a:t> </a:t>
            </a:r>
            <a:r>
              <a:rPr lang="ko-KR" altLang="en-US" sz="1300" dirty="0">
                <a:solidFill>
                  <a:schemeClr val="dk1"/>
                </a:solidFill>
              </a:rPr>
              <a:t>보관 수량과 폐기수량을 비교해 폐기율을 그래프를 통해 렌더링</a:t>
            </a:r>
            <a:endParaRPr lang="ko-KR" altLang="en-US"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</a:rPr>
              <a:t>TREE</a:t>
            </a:r>
            <a:r>
              <a:rPr lang="ko-KR" altLang="en-US" dirty="0">
                <a:solidFill>
                  <a:schemeClr val="dk1"/>
                </a:solidFill>
              </a:rPr>
              <a:t>를 통해 플랜트를 선택 후 조회 시 해당 플랜트의 숙성창고 자재와 수량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그래프를 통한 폐기율을 조회 가능</a:t>
            </a:r>
            <a:endParaRPr lang="en-US" altLang="ko-KR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숙성창고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ZC102MMT0014_1</a:t>
            </a:r>
            <a:r>
              <a:rPr lang="en-US" altLang="ko-KR" sz="1200" dirty="0"/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47156" y="1382890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ZC102PPR0008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524E4-3309-46F3-9E8A-71EE9378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1" y="1457131"/>
            <a:ext cx="4186379" cy="1761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3430B-DD1E-4ADC-8610-85EFF2C40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69" y="4716016"/>
            <a:ext cx="4186379" cy="1750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F49316-A610-490A-A3F6-65BF14141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750" y="3071655"/>
            <a:ext cx="4186379" cy="176134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4C89EB-1B29-472D-A2AE-B1E11EDBAE7D}"/>
              </a:ext>
            </a:extLst>
          </p:cNvPr>
          <p:cNvSpPr/>
          <p:nvPr/>
        </p:nvSpPr>
        <p:spPr>
          <a:xfrm>
            <a:off x="6186269" y="1951567"/>
            <a:ext cx="153148" cy="486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684FCA-BC95-402F-AA33-C305F1C0F5BB}"/>
              </a:ext>
            </a:extLst>
          </p:cNvPr>
          <p:cNvSpPr/>
          <p:nvPr/>
        </p:nvSpPr>
        <p:spPr>
          <a:xfrm>
            <a:off x="7610574" y="3605910"/>
            <a:ext cx="153148" cy="486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616F2E-EE18-4B5D-96B0-890D79DC1F68}"/>
              </a:ext>
            </a:extLst>
          </p:cNvPr>
          <p:cNvSpPr/>
          <p:nvPr/>
        </p:nvSpPr>
        <p:spPr>
          <a:xfrm>
            <a:off x="6243858" y="5272406"/>
            <a:ext cx="153148" cy="4571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B741A88-51A1-4D94-AD4E-64EC550AA668}"/>
              </a:ext>
            </a:extLst>
          </p:cNvPr>
          <p:cNvCxnSpPr>
            <a:cxnSpLocks/>
          </p:cNvCxnSpPr>
          <p:nvPr/>
        </p:nvCxnSpPr>
        <p:spPr>
          <a:xfrm>
            <a:off x="6339417" y="2000250"/>
            <a:ext cx="434763" cy="195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E2B5C4-64E5-4408-BCCE-CD7485FD50AC}"/>
              </a:ext>
            </a:extLst>
          </p:cNvPr>
          <p:cNvCxnSpPr>
            <a:cxnSpLocks/>
          </p:cNvCxnSpPr>
          <p:nvPr/>
        </p:nvCxnSpPr>
        <p:spPr>
          <a:xfrm>
            <a:off x="7763722" y="3654234"/>
            <a:ext cx="434763" cy="195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9504045-2F38-4C8B-B44D-2A931A4C7EE4}"/>
              </a:ext>
            </a:extLst>
          </p:cNvPr>
          <p:cNvCxnSpPr>
            <a:cxnSpLocks/>
          </p:cNvCxnSpPr>
          <p:nvPr/>
        </p:nvCxnSpPr>
        <p:spPr>
          <a:xfrm>
            <a:off x="6397006" y="5303332"/>
            <a:ext cx="434763" cy="195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5A44A8-A0E1-44CB-BF64-3E7F26E777F7}"/>
              </a:ext>
            </a:extLst>
          </p:cNvPr>
          <p:cNvSpPr txBox="1"/>
          <p:nvPr/>
        </p:nvSpPr>
        <p:spPr>
          <a:xfrm>
            <a:off x="6423425" y="1806332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14F83-F92B-4BDB-A3DB-B5F960488FC7}"/>
              </a:ext>
            </a:extLst>
          </p:cNvPr>
          <p:cNvSpPr txBox="1"/>
          <p:nvPr/>
        </p:nvSpPr>
        <p:spPr>
          <a:xfrm>
            <a:off x="7916870" y="3460316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4A53EB-8394-4701-8F3B-B028F812CE02}"/>
              </a:ext>
            </a:extLst>
          </p:cNvPr>
          <p:cNvSpPr txBox="1"/>
          <p:nvPr/>
        </p:nvSpPr>
        <p:spPr>
          <a:xfrm>
            <a:off x="6490678" y="5117776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924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환율 결산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smtClean="0">
                <a:latin typeface="Arial" panose="020B0604020202020204" pitchFamily="34" charset="0"/>
              </a:rPr>
              <a:t>해외 매출에 대한 환율 결산을 수행하는 프로그램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 조회 버튼 클릭 시 미결 전표 데이터 조회 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아이콘을 통해 반제 상태 확인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전표 번호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핫스팟</a:t>
            </a:r>
            <a:r>
              <a:rPr lang="ko-KR" altLang="en-US" sz="1500" dirty="0" smtClean="0">
                <a:latin typeface="Arial" panose="020B0604020202020204" pitchFamily="34" charset="0"/>
              </a:rPr>
              <a:t> 클릭을 통해 반제 전표 및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라인아이템</a:t>
            </a:r>
            <a:r>
              <a:rPr lang="ko-KR" altLang="en-US" sz="1500" dirty="0" smtClean="0">
                <a:latin typeface="Arial" panose="020B0604020202020204" pitchFamily="34" charset="0"/>
              </a:rPr>
              <a:t> 조회</a:t>
            </a:r>
            <a:endParaRPr lang="ko-KR" altLang="en-US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미결 전표일 시 </a:t>
            </a:r>
            <a:r>
              <a:rPr lang="en-US" altLang="ko-KR" sz="1500" dirty="0" smtClean="0">
                <a:latin typeface="Arial" panose="020B0604020202020204" pitchFamily="34" charset="0"/>
              </a:rPr>
              <a:t>‘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반제되지</a:t>
            </a:r>
            <a:r>
              <a:rPr lang="ko-KR" altLang="en-US" sz="1500" dirty="0" smtClean="0">
                <a:latin typeface="Arial" panose="020B0604020202020204" pitchFamily="34" charset="0"/>
              </a:rPr>
              <a:t> 않은 전표입니다</a:t>
            </a:r>
            <a:r>
              <a:rPr lang="en-US" altLang="ko-KR" sz="1500" dirty="0" smtClean="0">
                <a:latin typeface="Arial" panose="020B0604020202020204" pitchFamily="34" charset="0"/>
              </a:rPr>
              <a:t>’</a:t>
            </a:r>
            <a:r>
              <a:rPr lang="ko-KR" altLang="en-US" sz="1500" dirty="0" smtClean="0">
                <a:latin typeface="Arial" panose="020B0604020202020204" pitchFamily="34" charset="0"/>
              </a:rPr>
              <a:t> 메시지 출력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전표 전기일 및 반제일 환율</a:t>
            </a: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환차 금액 자동 세팅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반제 전표 헤더의 결산 버튼을 통해 환율 결산 가능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거래일 환율 및 반제일 환율 자동 세팅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계산 버튼 클릭 시 거래일 및 반제일 환율 기준 계산 금액 자동 계산 및 </a:t>
            </a:r>
            <a:r>
              <a:rPr lang="ko-KR" altLang="en-US" sz="15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외환차손익</a:t>
            </a: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자동 계산</a:t>
            </a: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계상 버튼을 통해 전표 생성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>
                <a:latin typeface="Arial" panose="020B0604020202020204" pitchFamily="34" charset="0"/>
              </a:rPr>
              <a:t>외환차손익</a:t>
            </a: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미계산</a:t>
            </a:r>
            <a:r>
              <a:rPr lang="ko-KR" altLang="en-US" sz="1500" dirty="0" smtClean="0">
                <a:latin typeface="Arial" panose="020B0604020202020204" pitchFamily="34" charset="0"/>
              </a:rPr>
              <a:t> 시 계상 불가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전표 자동 생성 및 조회 가능</a:t>
            </a:r>
            <a:endParaRPr lang="en-US" altLang="ko-KR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Table</a:t>
            </a:r>
            <a:endParaRPr lang="ko-KR" altLang="en-US" sz="1500" b="0" dirty="0">
              <a:effectLst/>
            </a:endParaRP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환율 관리</a:t>
            </a:r>
            <a:r>
              <a:rPr lang="en-US" altLang="ko-KR" sz="1500" dirty="0" smtClean="0"/>
              <a:t>(ZC102FIT0015)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</a:rPr>
              <a:t>전표 헤더</a:t>
            </a: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</a:rPr>
              <a:t>(ZC102FIT0009)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전표 라인</a:t>
            </a:r>
            <a:r>
              <a:rPr lang="en-US" altLang="ko-KR" sz="1500" dirty="0" smtClean="0"/>
              <a:t>(ZC102FIT0010)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863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ZC102FIR0005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1" y="3372318"/>
            <a:ext cx="5702599" cy="2982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300" y="2303881"/>
            <a:ext cx="2443692" cy="132638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77" y="1419661"/>
            <a:ext cx="2608374" cy="1264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908" y="2741689"/>
            <a:ext cx="2178325" cy="779722"/>
          </a:xfrm>
          <a:prstGeom prst="rect">
            <a:avLst/>
          </a:prstGeom>
        </p:spPr>
      </p:pic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114772" y="3670553"/>
            <a:ext cx="257578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꺾인 연결선 35"/>
          <p:cNvCxnSpPr>
            <a:stCxn id="34" idx="2"/>
          </p:cNvCxnSpPr>
          <p:nvPr/>
        </p:nvCxnSpPr>
        <p:spPr>
          <a:xfrm rot="5400000">
            <a:off x="6836151" y="3869317"/>
            <a:ext cx="488797" cy="3260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371822" y="4762620"/>
            <a:ext cx="224241" cy="9513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꺾인 연결선 37"/>
          <p:cNvCxnSpPr>
            <a:stCxn id="37" idx="3"/>
            <a:endCxn id="42" idx="0"/>
          </p:cNvCxnSpPr>
          <p:nvPr/>
        </p:nvCxnSpPr>
        <p:spPr>
          <a:xfrm>
            <a:off x="6596063" y="4810185"/>
            <a:ext cx="2335602" cy="20962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47580" y="5019814"/>
            <a:ext cx="5568169" cy="129333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꺾인 연결선 52"/>
          <p:cNvCxnSpPr>
            <a:stCxn id="37" idx="3"/>
          </p:cNvCxnSpPr>
          <p:nvPr/>
        </p:nvCxnSpPr>
        <p:spPr>
          <a:xfrm flipV="1">
            <a:off x="6596063" y="4327931"/>
            <a:ext cx="2724237" cy="482254"/>
          </a:xfrm>
          <a:prstGeom prst="bentConnector3">
            <a:avLst>
              <a:gd name="adj1" fmla="val 856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6" idx="2"/>
            <a:endCxn id="5" idx="2"/>
          </p:cNvCxnSpPr>
          <p:nvPr/>
        </p:nvCxnSpPr>
        <p:spPr>
          <a:xfrm rot="16200000" flipV="1">
            <a:off x="9245607" y="2387876"/>
            <a:ext cx="755317" cy="30223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11015391" y="4276728"/>
            <a:ext cx="238134" cy="13040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8522917" y="3419727"/>
            <a:ext cx="196425" cy="10347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꺾인 연결선 57"/>
          <p:cNvCxnSpPr>
            <a:stCxn id="57" idx="2"/>
          </p:cNvCxnSpPr>
          <p:nvPr/>
        </p:nvCxnSpPr>
        <p:spPr>
          <a:xfrm rot="16200000" flipV="1">
            <a:off x="8552128" y="3350725"/>
            <a:ext cx="137786" cy="21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8725183" y="3419847"/>
            <a:ext cx="196425" cy="10347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8073596" y="2958429"/>
            <a:ext cx="1025954" cy="35264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꺾인 연결선 60"/>
          <p:cNvCxnSpPr>
            <a:stCxn id="59" idx="3"/>
            <a:endCxn id="6" idx="1"/>
          </p:cNvCxnSpPr>
          <p:nvPr/>
        </p:nvCxnSpPr>
        <p:spPr>
          <a:xfrm flipV="1">
            <a:off x="8921608" y="2967076"/>
            <a:ext cx="398692" cy="504506"/>
          </a:xfrm>
          <a:prstGeom prst="bentConnector3">
            <a:avLst>
              <a:gd name="adj1" fmla="val 595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54068" y="3462721"/>
            <a:ext cx="257578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꺾인 연결선 66"/>
          <p:cNvCxnSpPr>
            <a:stCxn id="66" idx="0"/>
          </p:cNvCxnSpPr>
          <p:nvPr/>
        </p:nvCxnSpPr>
        <p:spPr>
          <a:xfrm rot="5400000" flipH="1" flipV="1">
            <a:off x="6063897" y="2890731"/>
            <a:ext cx="790951" cy="35303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864" y="4003735"/>
            <a:ext cx="1368228" cy="202125"/>
          </a:xfrm>
          <a:prstGeom prst="rect">
            <a:avLst/>
          </a:prstGeom>
        </p:spPr>
      </p:pic>
      <p:sp>
        <p:nvSpPr>
          <p:cNvPr id="71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147579" y="4394106"/>
            <a:ext cx="1874851" cy="819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꺾인 연결선 71"/>
          <p:cNvCxnSpPr>
            <a:stCxn id="71" idx="3"/>
            <a:endCxn id="28" idx="2"/>
          </p:cNvCxnSpPr>
          <p:nvPr/>
        </p:nvCxnSpPr>
        <p:spPr>
          <a:xfrm flipV="1">
            <a:off x="8022430" y="4205860"/>
            <a:ext cx="425548" cy="2291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4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납품문서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납품문서번호와 </a:t>
            </a:r>
            <a:r>
              <a:rPr lang="en-US" alt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</a:t>
            </a:r>
            <a:r>
              <a:rPr lang="ko-KR" altLang="en-US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번호와 같이 조건 값 입력 후 조회 버튼 클릭 시 </a:t>
            </a:r>
            <a:r>
              <a:rPr lang="ko-KR" altLang="en-US" sz="1300" dirty="0">
                <a:solidFill>
                  <a:schemeClr val="dk1"/>
                </a:solidFill>
              </a:rPr>
              <a:t>납품문서가 생성된 건에 대해 헤더와 아이템 조회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일반 배송관리와 긴급 배송관리 버튼을 통해 해당 프로그램으로 이동하는 프로그램</a:t>
            </a:r>
            <a:endParaRPr lang="en-US" altLang="ko-KR" sz="1300"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 </a:t>
            </a:r>
            <a:endParaRPr lang="ko-KR" altLang="en-US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조건 값 입력 후 조회 버튼 클릭 시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납품문서 조회</a:t>
            </a:r>
            <a:endParaRPr lang="en-US" altLang="ko-KR" dirty="0">
              <a:solidFill>
                <a:schemeClr val="dk1"/>
              </a:solidFill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조회된 납품문서 건의 번호를 클릭하면 해당 문서의 아이템 목록을 조회</a:t>
            </a: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</a:rPr>
              <a:t>ALV </a:t>
            </a:r>
            <a:r>
              <a:rPr lang="ko-KR" altLang="en-US" dirty="0">
                <a:solidFill>
                  <a:schemeClr val="dk1"/>
                </a:solidFill>
              </a:rPr>
              <a:t>상단 긴급 유형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일반 유형 라디오 버튼을 클릭 후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조회 시 해당 유형만 조회</a:t>
            </a: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</a:rPr>
              <a:t>일반 배송관리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긴급 배송관리 버튼을 통해 해당 프로그램으로 이동</a:t>
            </a:r>
            <a:endParaRPr lang="en-US" altLang="ko-KR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200" dirty="0">
                <a:solidFill>
                  <a:schemeClr val="dk1"/>
                </a:solidFill>
              </a:rPr>
              <a:t>납품문서 헤더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ZC102SDT0004</a:t>
            </a:r>
            <a:r>
              <a:rPr lang="en-US" altLang="ko-KR" sz="1200" dirty="0"/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-</a:t>
            </a:r>
            <a:r>
              <a:rPr lang="ko-KR" altLang="en-US" sz="1200" dirty="0">
                <a:solidFill>
                  <a:schemeClr val="dk1"/>
                </a:solidFill>
              </a:rPr>
              <a:t> 납품문서 아이템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j-lt"/>
              </a:rPr>
              <a:t>ZC102SDT0005</a:t>
            </a:r>
            <a:r>
              <a:rPr lang="en-US" altLang="ko-KR" sz="1200" dirty="0"/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69306" y="1311747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024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ZC102SDR0004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E80E8B-4B92-49D2-A42C-6EB7520E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55" y="1479266"/>
            <a:ext cx="2888865" cy="241899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B4D9ED-2194-465A-AB4E-8AEA0E101227}"/>
              </a:ext>
            </a:extLst>
          </p:cNvPr>
          <p:cNvSpPr/>
          <p:nvPr/>
        </p:nvSpPr>
        <p:spPr>
          <a:xfrm>
            <a:off x="6967977" y="1752220"/>
            <a:ext cx="194824" cy="11467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E3A49D3-8D7F-4340-8DBB-0A300D2EB49B}"/>
              </a:ext>
            </a:extLst>
          </p:cNvPr>
          <p:cNvCxnSpPr>
            <a:cxnSpLocks/>
          </p:cNvCxnSpPr>
          <p:nvPr/>
        </p:nvCxnSpPr>
        <p:spPr>
          <a:xfrm>
            <a:off x="7088534" y="1866899"/>
            <a:ext cx="0" cy="381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3F041AF-0ED4-40EF-B2E5-AF6146E2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619" y="1479265"/>
            <a:ext cx="2642814" cy="241898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96B4B2-8E5A-4BC6-9154-C6CC1F9F25CC}"/>
              </a:ext>
            </a:extLst>
          </p:cNvPr>
          <p:cNvSpPr/>
          <p:nvPr/>
        </p:nvSpPr>
        <p:spPr>
          <a:xfrm>
            <a:off x="9901550" y="1757114"/>
            <a:ext cx="156850" cy="1097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B9BBBE-4BDF-4994-9659-C97B2F4CDA00}"/>
              </a:ext>
            </a:extLst>
          </p:cNvPr>
          <p:cNvSpPr/>
          <p:nvPr/>
        </p:nvSpPr>
        <p:spPr>
          <a:xfrm>
            <a:off x="9575611" y="1812007"/>
            <a:ext cx="101789" cy="1097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2C66EB8-8738-401E-BF42-69E89571ED3D}"/>
              </a:ext>
            </a:extLst>
          </p:cNvPr>
          <p:cNvCxnSpPr>
            <a:cxnSpLocks/>
          </p:cNvCxnSpPr>
          <p:nvPr/>
        </p:nvCxnSpPr>
        <p:spPr>
          <a:xfrm flipV="1">
            <a:off x="9677400" y="1866899"/>
            <a:ext cx="224150" cy="54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ECCDB22-2AC1-4B2D-A241-369C1B39D96F}"/>
              </a:ext>
            </a:extLst>
          </p:cNvPr>
          <p:cNvCxnSpPr>
            <a:cxnSpLocks/>
          </p:cNvCxnSpPr>
          <p:nvPr/>
        </p:nvCxnSpPr>
        <p:spPr>
          <a:xfrm>
            <a:off x="10011833" y="1866899"/>
            <a:ext cx="0" cy="381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A13A898-8F9D-49D5-BD8D-C002D2DEA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913" y="4012935"/>
            <a:ext cx="2873907" cy="211057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DE46AA75-BDA0-45DD-B5AA-9BC4DA998373}"/>
              </a:ext>
            </a:extLst>
          </p:cNvPr>
          <p:cNvSpPr/>
          <p:nvPr/>
        </p:nvSpPr>
        <p:spPr>
          <a:xfrm>
            <a:off x="6193277" y="2301875"/>
            <a:ext cx="194824" cy="825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65C64D5-CB15-4B57-A444-5D9D2802A55B}"/>
              </a:ext>
            </a:extLst>
          </p:cNvPr>
          <p:cNvCxnSpPr>
            <a:cxnSpLocks/>
          </p:cNvCxnSpPr>
          <p:nvPr/>
        </p:nvCxnSpPr>
        <p:spPr>
          <a:xfrm>
            <a:off x="6388101" y="2366121"/>
            <a:ext cx="1504412" cy="2601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0C9ADC4-72EE-491A-9CE9-9AFAFD6BCD53}"/>
              </a:ext>
            </a:extLst>
          </p:cNvPr>
          <p:cNvSpPr/>
          <p:nvPr/>
        </p:nvSpPr>
        <p:spPr>
          <a:xfrm>
            <a:off x="6154913" y="1561651"/>
            <a:ext cx="194824" cy="825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A514A2D-7843-40B2-90E2-2F70FEADEC05}"/>
              </a:ext>
            </a:extLst>
          </p:cNvPr>
          <p:cNvSpPr/>
          <p:nvPr/>
        </p:nvSpPr>
        <p:spPr>
          <a:xfrm>
            <a:off x="6364694" y="1561715"/>
            <a:ext cx="283755" cy="825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85CC3D-F4C7-4D4A-A91B-E09A83E76E3A}"/>
              </a:ext>
            </a:extLst>
          </p:cNvPr>
          <p:cNvSpPr/>
          <p:nvPr/>
        </p:nvSpPr>
        <p:spPr>
          <a:xfrm>
            <a:off x="6169870" y="4144512"/>
            <a:ext cx="194824" cy="825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D9C245-C4E0-4070-9E3C-DFEA536F57E6}"/>
              </a:ext>
            </a:extLst>
          </p:cNvPr>
          <p:cNvSpPr/>
          <p:nvPr/>
        </p:nvSpPr>
        <p:spPr>
          <a:xfrm>
            <a:off x="6381239" y="4146338"/>
            <a:ext cx="267210" cy="825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DDA18AC-0BA2-49C2-BBB6-BF56C4F3F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619" y="4012935"/>
            <a:ext cx="2735613" cy="1105165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C47699-06EF-4BB2-8B39-3B561C1B2FA3}"/>
              </a:ext>
            </a:extLst>
          </p:cNvPr>
          <p:cNvCxnSpPr>
            <a:cxnSpLocks/>
          </p:cNvCxnSpPr>
          <p:nvPr/>
        </p:nvCxnSpPr>
        <p:spPr>
          <a:xfrm>
            <a:off x="6648449" y="4165341"/>
            <a:ext cx="2488128" cy="251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1272DADC-BE60-494F-B595-FE63C31C8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427" y="5172238"/>
            <a:ext cx="2742805" cy="1105165"/>
          </a:xfrm>
          <a:prstGeom prst="rect">
            <a:avLst/>
          </a:prstGeom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6CAC50D-F2CA-47FB-BF0A-311F3947346E}"/>
              </a:ext>
            </a:extLst>
          </p:cNvPr>
          <p:cNvCxnSpPr>
            <a:cxnSpLocks/>
          </p:cNvCxnSpPr>
          <p:nvPr/>
        </p:nvCxnSpPr>
        <p:spPr>
          <a:xfrm>
            <a:off x="6364694" y="4219479"/>
            <a:ext cx="2771883" cy="1497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99AC18D-3C79-4093-A02F-11E7D097130F}"/>
              </a:ext>
            </a:extLst>
          </p:cNvPr>
          <p:cNvSpPr txBox="1"/>
          <p:nvPr/>
        </p:nvSpPr>
        <p:spPr>
          <a:xfrm>
            <a:off x="7180275" y="1644200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701B46-09CD-4BDC-A319-FA4BBCE6B204}"/>
              </a:ext>
            </a:extLst>
          </p:cNvPr>
          <p:cNvSpPr txBox="1"/>
          <p:nvPr/>
        </p:nvSpPr>
        <p:spPr>
          <a:xfrm>
            <a:off x="6422035" y="2104395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7C8710-EDE0-423B-84CB-8DA09A6700DA}"/>
              </a:ext>
            </a:extLst>
          </p:cNvPr>
          <p:cNvSpPr txBox="1"/>
          <p:nvPr/>
        </p:nvSpPr>
        <p:spPr>
          <a:xfrm>
            <a:off x="10082124" y="1654608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119FDF-E5B0-42C4-B230-0B3024408ED5}"/>
              </a:ext>
            </a:extLst>
          </p:cNvPr>
          <p:cNvSpPr txBox="1"/>
          <p:nvPr/>
        </p:nvSpPr>
        <p:spPr>
          <a:xfrm>
            <a:off x="6019301" y="4047286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64E289-2869-46DA-AEA9-14D784A55A9A}"/>
              </a:ext>
            </a:extLst>
          </p:cNvPr>
          <p:cNvSpPr txBox="1"/>
          <p:nvPr/>
        </p:nvSpPr>
        <p:spPr>
          <a:xfrm>
            <a:off x="6645025" y="3912162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41558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>
                <a:solidFill>
                  <a:schemeClr val="lt1"/>
                </a:solidFill>
              </a:rPr>
              <a:t>긴급판매오더</a:t>
            </a:r>
            <a:r>
              <a:rPr lang="ko-KR" altLang="en-US" sz="2000" dirty="0">
                <a:solidFill>
                  <a:schemeClr val="lt1"/>
                </a:solidFill>
              </a:rPr>
              <a:t> 생성 프로그램</a:t>
            </a:r>
            <a:endParaRPr lang="ko-KR" altLang="en-US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dirty="0" err="1">
                <a:solidFill>
                  <a:schemeClr val="dk1"/>
                </a:solidFill>
              </a:rPr>
              <a:t>긴급판매오더</a:t>
            </a:r>
            <a:r>
              <a:rPr lang="ko-KR" altLang="en-US" sz="1300" dirty="0">
                <a:solidFill>
                  <a:schemeClr val="dk1"/>
                </a:solidFill>
              </a:rPr>
              <a:t> 생성에 필요한 자재번호와 수량 등을 입력 후 </a:t>
            </a:r>
            <a:r>
              <a:rPr lang="ko-KR" altLang="en-US" sz="1300" dirty="0" err="1">
                <a:solidFill>
                  <a:schemeClr val="dk1"/>
                </a:solidFill>
              </a:rPr>
              <a:t>긴급판매오더</a:t>
            </a:r>
            <a:r>
              <a:rPr lang="ko-KR" altLang="en-US" sz="1300" dirty="0">
                <a:solidFill>
                  <a:schemeClr val="dk1"/>
                </a:solidFill>
              </a:rPr>
              <a:t> 생성 버튼을 클릭 하면 </a:t>
            </a:r>
            <a:r>
              <a:rPr lang="ko-KR" altLang="en-US" sz="1300" dirty="0" err="1">
                <a:solidFill>
                  <a:schemeClr val="dk1"/>
                </a:solidFill>
              </a:rPr>
              <a:t>긴급판매오더가</a:t>
            </a:r>
            <a:r>
              <a:rPr lang="ko-KR" altLang="en-US" sz="1300" dirty="0">
                <a:solidFill>
                  <a:schemeClr val="dk1"/>
                </a:solidFill>
              </a:rPr>
              <a:t> 생성되고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긴급 </a:t>
            </a:r>
            <a:r>
              <a:rPr lang="ko-KR" altLang="en-US" sz="1300" dirty="0" err="1">
                <a:solidFill>
                  <a:schemeClr val="dk1"/>
                </a:solidFill>
              </a:rPr>
              <a:t>판매오더</a:t>
            </a:r>
            <a:r>
              <a:rPr lang="ko-KR" altLang="en-US" sz="1300" dirty="0">
                <a:solidFill>
                  <a:schemeClr val="dk1"/>
                </a:solidFill>
              </a:rPr>
              <a:t> 건에 대해서만 조회 가능한 웹</a:t>
            </a:r>
            <a:endParaRPr lang="en-US" altLang="ko-KR" sz="1300"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 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조건 값을 입력 후 </a:t>
            </a:r>
            <a:r>
              <a:rPr lang="ko-KR" altLang="en-US" dirty="0" err="1">
                <a:solidFill>
                  <a:schemeClr val="dk1"/>
                </a:solidFill>
              </a:rPr>
              <a:t>긴급판매오더</a:t>
            </a:r>
            <a:r>
              <a:rPr lang="ko-KR" altLang="en-US" dirty="0">
                <a:solidFill>
                  <a:schemeClr val="dk1"/>
                </a:solidFill>
              </a:rPr>
              <a:t> 생성을 누르면 긴급 </a:t>
            </a:r>
            <a:r>
              <a:rPr lang="ko-KR" altLang="en-US" dirty="0" err="1">
                <a:solidFill>
                  <a:schemeClr val="dk1"/>
                </a:solidFill>
              </a:rPr>
              <a:t>판매오더가</a:t>
            </a:r>
            <a:r>
              <a:rPr lang="ko-KR" altLang="en-US" dirty="0">
                <a:solidFill>
                  <a:schemeClr val="dk1"/>
                </a:solidFill>
              </a:rPr>
              <a:t> 생성 되고 정보가 헤더와 아이템 테이블에 동시에 반영 </a:t>
            </a: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</a:rPr>
              <a:t>Serch</a:t>
            </a:r>
            <a:r>
              <a:rPr lang="ko-KR" altLang="en-US" dirty="0">
                <a:solidFill>
                  <a:schemeClr val="dk1"/>
                </a:solidFill>
              </a:rPr>
              <a:t>버튼을 통해 </a:t>
            </a:r>
            <a:r>
              <a:rPr lang="ko-KR" altLang="en-US" dirty="0" err="1">
                <a:solidFill>
                  <a:schemeClr val="dk1"/>
                </a:solidFill>
              </a:rPr>
              <a:t>긴급판매오더</a:t>
            </a:r>
            <a:r>
              <a:rPr lang="ko-KR" altLang="en-US" dirty="0">
                <a:solidFill>
                  <a:schemeClr val="dk1"/>
                </a:solidFill>
              </a:rPr>
              <a:t> 건에 대해 조회 가능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하나의 행을 선택 후 주문 상세내역 조회를 누르면 아이템 정보를 확인 가능</a:t>
            </a:r>
            <a:endParaRPr lang="en-US" altLang="ko-KR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</a:pPr>
            <a:endParaRPr 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base">
              <a:lnSpc>
                <a:spcPct val="120000"/>
              </a:lnSpc>
            </a:pPr>
            <a:endParaRPr 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</a:rPr>
              <a:t>판매오더</a:t>
            </a:r>
            <a:r>
              <a:rPr lang="ko-KR" altLang="en-US" sz="1500" dirty="0">
                <a:solidFill>
                  <a:schemeClr val="dk1"/>
                </a:solidFill>
              </a:rPr>
              <a:t> 헤더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ZC102SDT0006</a:t>
            </a:r>
            <a:r>
              <a:rPr lang="en-US" altLang="ko-KR" sz="1200" dirty="0"/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500" dirty="0">
                <a:solidFill>
                  <a:schemeClr val="dk1"/>
                </a:solidFill>
              </a:rPr>
              <a:t> 아이템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+mj-lt"/>
              </a:rPr>
              <a:t>ZC102SDT0007</a:t>
            </a:r>
            <a:r>
              <a:rPr lang="en-US" altLang="ko-KR" sz="1200" dirty="0"/>
              <a:t>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47152" y="1394105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FIROI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58C26-C801-4918-9A1C-F7C00006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61" y="1540773"/>
            <a:ext cx="2782672" cy="1302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76C623-542D-4342-8B7C-98CDFBFFF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04" y="2843443"/>
            <a:ext cx="2782672" cy="3308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3CFB1F-60A8-4704-87EB-0C6FAB4F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04" y="1540773"/>
            <a:ext cx="2782672" cy="2264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C9F629-C067-40EB-8A69-0106D2290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242" y="4122666"/>
            <a:ext cx="2782672" cy="2264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3918D8-0178-4A59-ADE4-8E502417C488}"/>
              </a:ext>
            </a:extLst>
          </p:cNvPr>
          <p:cNvSpPr/>
          <p:nvPr/>
        </p:nvSpPr>
        <p:spPr>
          <a:xfrm>
            <a:off x="8519429" y="1892300"/>
            <a:ext cx="398348" cy="127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13F002-7EF5-43D3-92B3-E238562AA07C}"/>
              </a:ext>
            </a:extLst>
          </p:cNvPr>
          <p:cNvSpPr/>
          <p:nvPr/>
        </p:nvSpPr>
        <p:spPr>
          <a:xfrm>
            <a:off x="6131347" y="3726578"/>
            <a:ext cx="78953" cy="1088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28F39C-9C96-46B2-96E4-B8044C070B5E}"/>
              </a:ext>
            </a:extLst>
          </p:cNvPr>
          <p:cNvSpPr/>
          <p:nvPr/>
        </p:nvSpPr>
        <p:spPr>
          <a:xfrm>
            <a:off x="9510029" y="2059376"/>
            <a:ext cx="188538" cy="1123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AC16B2-E6B8-4AB2-8C20-FA6E74B9D8C2}"/>
              </a:ext>
            </a:extLst>
          </p:cNvPr>
          <p:cNvSpPr/>
          <p:nvPr/>
        </p:nvSpPr>
        <p:spPr>
          <a:xfrm>
            <a:off x="7128092" y="3221510"/>
            <a:ext cx="199808" cy="1312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5DA0ED-1276-4B68-A25A-EF168A0BDE76}"/>
              </a:ext>
            </a:extLst>
          </p:cNvPr>
          <p:cNvSpPr/>
          <p:nvPr/>
        </p:nvSpPr>
        <p:spPr>
          <a:xfrm>
            <a:off x="8503372" y="3221510"/>
            <a:ext cx="361227" cy="1312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D190C3-4632-4CBE-8B0C-46474FB5F8D6}"/>
              </a:ext>
            </a:extLst>
          </p:cNvPr>
          <p:cNvSpPr txBox="1"/>
          <p:nvPr/>
        </p:nvSpPr>
        <p:spPr>
          <a:xfrm>
            <a:off x="8380766" y="1812723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F9ABA-68CD-4A06-8ABB-35D6252F0380}"/>
              </a:ext>
            </a:extLst>
          </p:cNvPr>
          <p:cNvSpPr txBox="1"/>
          <p:nvPr/>
        </p:nvSpPr>
        <p:spPr>
          <a:xfrm>
            <a:off x="7369319" y="3136550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2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D292A-ECD9-42C1-A6BA-E510E48DCC86}"/>
              </a:ext>
            </a:extLst>
          </p:cNvPr>
          <p:cNvSpPr txBox="1"/>
          <p:nvPr/>
        </p:nvSpPr>
        <p:spPr>
          <a:xfrm>
            <a:off x="8341009" y="3136550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305184-E11F-4B0B-BA8A-6891CEF195D7}"/>
              </a:ext>
            </a:extLst>
          </p:cNvPr>
          <p:cNvSpPr txBox="1"/>
          <p:nvPr/>
        </p:nvSpPr>
        <p:spPr>
          <a:xfrm>
            <a:off x="9741741" y="1977038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4</a:t>
            </a:r>
            <a:endParaRPr lang="en-US" sz="1800" b="1" kern="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 Unicode MS" pitchFamily="34" charset="-128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1E2B1F7-4171-4CC0-B792-EB023996E19E}"/>
              </a:ext>
            </a:extLst>
          </p:cNvPr>
          <p:cNvCxnSpPr>
            <a:cxnSpLocks/>
          </p:cNvCxnSpPr>
          <p:nvPr/>
        </p:nvCxnSpPr>
        <p:spPr>
          <a:xfrm flipH="1">
            <a:off x="7706360" y="2019300"/>
            <a:ext cx="860025" cy="1485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1AE7AF8-52D5-42B9-8ADF-BCA6BAAEB2F3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7227996" y="335280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A4106F-0165-49BA-8796-7A6F6DF9DBCC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864599" y="2641600"/>
            <a:ext cx="360681" cy="645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FEC15B9-6836-4B63-A612-C521BC3E038A}"/>
              </a:ext>
            </a:extLst>
          </p:cNvPr>
          <p:cNvCxnSpPr>
            <a:cxnSpLocks/>
          </p:cNvCxnSpPr>
          <p:nvPr/>
        </p:nvCxnSpPr>
        <p:spPr>
          <a:xfrm>
            <a:off x="9682221" y="2171700"/>
            <a:ext cx="11787" cy="204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5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792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관리자용 숙성창고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726185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300" dirty="0">
                <a:solidFill>
                  <a:schemeClr val="dk1"/>
                </a:solidFill>
              </a:rPr>
              <a:t>날씨 </a:t>
            </a:r>
            <a:r>
              <a:rPr lang="en-US" altLang="ko-KR" sz="1300" dirty="0">
                <a:solidFill>
                  <a:schemeClr val="dk1"/>
                </a:solidFill>
              </a:rPr>
              <a:t>API</a:t>
            </a:r>
            <a:r>
              <a:rPr lang="ko-KR" altLang="en-US" sz="1300" dirty="0">
                <a:solidFill>
                  <a:schemeClr val="dk1"/>
                </a:solidFill>
              </a:rPr>
              <a:t>를 통해 숙성창고가 위치한 지역의 온도와 습도를 렌더링</a:t>
            </a:r>
            <a:r>
              <a:rPr lang="en-US" altLang="ko-KR" sz="1300" dirty="0">
                <a:solidFill>
                  <a:schemeClr val="dk1"/>
                </a:solidFill>
              </a:rPr>
              <a:t>, </a:t>
            </a:r>
            <a:r>
              <a:rPr lang="ko-KR" altLang="en-US" sz="1300" dirty="0">
                <a:solidFill>
                  <a:schemeClr val="dk1"/>
                </a:solidFill>
              </a:rPr>
              <a:t>플랜트 별 숙성창고의 온도와 습도를 조회하고 월별 폐기량과 시간별 온도와 습도 변화 조회</a:t>
            </a:r>
            <a:endParaRPr lang="en-US" altLang="ko-KR" sz="1300"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  <a:buSzPts val="1800"/>
            </a:pPr>
            <a:r>
              <a:rPr lang="en-US" altLang="ko-KR" sz="1300" dirty="0">
                <a:solidFill>
                  <a:schemeClr val="dk1"/>
                </a:solidFill>
              </a:rPr>
              <a:t> </a:t>
            </a:r>
            <a:endParaRPr lang="ko-KR" altLang="en-US" sz="10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조회를 원하는 플랜트를 선택 후 해당 지역의 온도 및 습도와 숙성창고 폐기량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창고 온도 변화를 조회</a:t>
            </a:r>
            <a:endParaRPr lang="en-US" altLang="ko-KR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dk1"/>
                </a:solidFill>
              </a:rPr>
              <a:t>-</a:t>
            </a:r>
            <a:r>
              <a:rPr lang="ko-KR" altLang="en-US" sz="1500" dirty="0">
                <a:solidFill>
                  <a:schemeClr val="dk1"/>
                </a:solidFill>
              </a:rPr>
              <a:t> 숙성창고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ZC102MMT0014_1</a:t>
            </a:r>
            <a:r>
              <a:rPr lang="en-US" altLang="ko-KR" sz="1200" dirty="0"/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47152" y="1394105"/>
            <a:ext cx="5820995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681883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FIROI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005733" y="1010010"/>
            <a:ext cx="5862414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김범준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2049F30-CFAD-4131-BC61-BEB8C605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955" y="4669748"/>
            <a:ext cx="2916809" cy="1579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518DE5-8920-428E-A77F-9A8DADE7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96" y="1438517"/>
            <a:ext cx="2635850" cy="2701633"/>
          </a:xfrm>
          <a:prstGeom prst="rect">
            <a:avLst/>
          </a:prstGeom>
        </p:spPr>
      </p:pic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6AFB3BF-A2A8-4875-8F10-9D6A06FCDB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7344" y="2291405"/>
            <a:ext cx="1981583" cy="700774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9685EB-43F1-4BCB-9F3C-E56D01E003BD}"/>
              </a:ext>
            </a:extLst>
          </p:cNvPr>
          <p:cNvSpPr/>
          <p:nvPr/>
        </p:nvSpPr>
        <p:spPr>
          <a:xfrm>
            <a:off x="6181725" y="1438517"/>
            <a:ext cx="460375" cy="2124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85D1420-FB96-4531-B41E-BB3A8E5C41CE}"/>
              </a:ext>
            </a:extLst>
          </p:cNvPr>
          <p:cNvCxnSpPr>
            <a:cxnSpLocks/>
          </p:cNvCxnSpPr>
          <p:nvPr/>
        </p:nvCxnSpPr>
        <p:spPr>
          <a:xfrm>
            <a:off x="6642246" y="1452768"/>
            <a:ext cx="21935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CE009CA-12EC-460F-BD10-F02A07D37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99" y="3668577"/>
            <a:ext cx="2552628" cy="270721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40E4999-6A16-4313-AFB1-83F562727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765" y="1438517"/>
            <a:ext cx="2953188" cy="298868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AFE46CF-839A-44E6-A54F-891C57FDB043}"/>
              </a:ext>
            </a:extLst>
          </p:cNvPr>
          <p:cNvSpPr txBox="1"/>
          <p:nvPr/>
        </p:nvSpPr>
        <p:spPr>
          <a:xfrm>
            <a:off x="6664793" y="1417642"/>
            <a:ext cx="185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b="1" kern="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 Unicode MS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20161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/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[MM] 자재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279548" y="1365170"/>
            <a:ext cx="5815988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플랜트 별 창고에 따라 자재를 조회하고 관리할 수 있는 프로그램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dirty="0">
                <a:solidFill>
                  <a:schemeClr val="dk1"/>
                </a:solidFill>
              </a:rPr>
              <a:t>Plant </a:t>
            </a:r>
            <a:r>
              <a:rPr lang="ko-KR" altLang="en-US" sz="1500" dirty="0">
                <a:solidFill>
                  <a:schemeClr val="dk1"/>
                </a:solidFill>
              </a:rPr>
              <a:t>번호와 자재 유형 </a:t>
            </a:r>
            <a:r>
              <a:rPr lang="ko-KR" altLang="en-US" sz="1500" dirty="0" err="1">
                <a:solidFill>
                  <a:schemeClr val="dk1"/>
                </a:solidFill>
              </a:rPr>
              <a:t>입력시</a:t>
            </a:r>
            <a:r>
              <a:rPr lang="ko-KR" altLang="en-US" sz="1500" dirty="0">
                <a:solidFill>
                  <a:schemeClr val="dk1"/>
                </a:solidFill>
              </a:rPr>
              <a:t> 자동으로 창고번호 출력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창고번호로 자재를 조회할 수 있으며 자재번호</a:t>
            </a:r>
            <a:r>
              <a:rPr lang="en-US" altLang="ko-KR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입고일로도 추가 조회 가능</a:t>
            </a:r>
            <a:endParaRPr lang="en-US" altLang="ko-KR" sz="15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유통기한에 따라 상태를 출력하고 폐기리스트 버튼을 통해 유통기한이 지난 항목만 따로 조회 가능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유통기한 지난 항목이나 파손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오염된 자재에 대해 폐기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자재 재고와 다른 경우 재고 실사 진행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원자재 창고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dirty="0"/>
              <a:t>ZC102MMT0005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가공 완제품 창고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dirty="0"/>
              <a:t>ZC102MMT0003</a:t>
            </a:r>
            <a:r>
              <a:rPr lang="en-US" altLang="ko-KR" sz="1500" dirty="0">
                <a:solidFill>
                  <a:schemeClr val="dk1"/>
                </a:solidFill>
              </a:rPr>
              <a:t>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신선 완제품 창고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dirty="0"/>
              <a:t>ZC102MMT0006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자재 관리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dirty="0"/>
              <a:t>ZC102MMT0001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반품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폐기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500" dirty="0"/>
              <a:t>. ZC102MMT0018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자재문서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(ZC102MMT0012(H) / ZC102MMT0013(I))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6096000" y="1379341"/>
            <a:ext cx="5729288" cy="5138875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8355851" y="239016"/>
            <a:ext cx="32980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ZC102MMR0002_1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altLang="ko-KR" sz="1800" dirty="0">
                <a:solidFill>
                  <a:schemeClr val="dk1"/>
                </a:solidFill>
              </a:rPr>
              <a:t>1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582D18D-20B1-220E-A5E0-CE1066C529CA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9F72B8-4268-EE91-5B3D-672E779B46EB}"/>
              </a:ext>
            </a:extLst>
          </p:cNvPr>
          <p:cNvGrpSpPr/>
          <p:nvPr/>
        </p:nvGrpSpPr>
        <p:grpSpPr>
          <a:xfrm>
            <a:off x="6333661" y="1390971"/>
            <a:ext cx="5342467" cy="5149293"/>
            <a:chOff x="134298" y="1275240"/>
            <a:chExt cx="4059498" cy="38768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8E1523-AF30-1186-C9FA-BDE7AE95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98" y="1292374"/>
              <a:ext cx="2423086" cy="10772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955145-6E4F-F7B9-6506-A9442465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98" y="2338024"/>
              <a:ext cx="2423086" cy="13487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E26966-0058-1C31-3B61-764487632BF2}"/>
                </a:ext>
              </a:extLst>
            </p:cNvPr>
            <p:cNvSpPr/>
            <p:nvPr/>
          </p:nvSpPr>
          <p:spPr>
            <a:xfrm>
              <a:off x="156763" y="2422449"/>
              <a:ext cx="163146" cy="635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D1F63-2381-BAFC-7740-CD4E0A28BA5E}"/>
                </a:ext>
              </a:extLst>
            </p:cNvPr>
            <p:cNvSpPr txBox="1"/>
            <p:nvPr/>
          </p:nvSpPr>
          <p:spPr>
            <a:xfrm>
              <a:off x="2342284" y="1275240"/>
              <a:ext cx="99758" cy="33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1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998141-FCF3-4545-2951-03157A927ED0}"/>
                </a:ext>
              </a:extLst>
            </p:cNvPr>
            <p:cNvSpPr/>
            <p:nvPr/>
          </p:nvSpPr>
          <p:spPr>
            <a:xfrm>
              <a:off x="1028933" y="1646278"/>
              <a:ext cx="279322" cy="47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11" name="Google Shape;287;p6">
              <a:extLst>
                <a:ext uri="{FF2B5EF4-FFF2-40B4-BE49-F238E27FC236}">
                  <a16:creationId xmlns:a16="http://schemas.microsoft.com/office/drawing/2014/main" id="{FBB83654-BEBF-D923-3F08-E39BDCCC22E5}"/>
                </a:ext>
              </a:extLst>
            </p:cNvPr>
            <p:cNvCxnSpPr>
              <a:cxnSpLocks/>
              <a:stCxn id="8" idx="1"/>
              <a:endCxn id="6" idx="1"/>
            </p:cNvCxnSpPr>
            <p:nvPr/>
          </p:nvCxnSpPr>
          <p:spPr>
            <a:xfrm rot="10800000" flipV="1">
              <a:off x="156766" y="1669787"/>
              <a:ext cx="872169" cy="784456"/>
            </a:xfrm>
            <a:prstGeom prst="bentConnector3">
              <a:avLst>
                <a:gd name="adj1" fmla="val 107898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86397D7-935F-D481-3327-14DB2805CF23}"/>
                </a:ext>
              </a:extLst>
            </p:cNvPr>
            <p:cNvSpPr/>
            <p:nvPr/>
          </p:nvSpPr>
          <p:spPr>
            <a:xfrm>
              <a:off x="939004" y="3131443"/>
              <a:ext cx="215338" cy="545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B992BC1-7E23-3AB9-A696-14A63BAA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" t="1383"/>
            <a:stretch/>
          </p:blipFill>
          <p:spPr>
            <a:xfrm>
              <a:off x="342375" y="3672683"/>
              <a:ext cx="2080929" cy="147939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84C187-395D-B37D-9500-83711A4CE9A3}"/>
                </a:ext>
              </a:extLst>
            </p:cNvPr>
            <p:cNvSpPr/>
            <p:nvPr/>
          </p:nvSpPr>
          <p:spPr>
            <a:xfrm>
              <a:off x="403657" y="4851387"/>
              <a:ext cx="106537" cy="2697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17" name="Google Shape;287;p6">
              <a:extLst>
                <a:ext uri="{FF2B5EF4-FFF2-40B4-BE49-F238E27FC236}">
                  <a16:creationId xmlns:a16="http://schemas.microsoft.com/office/drawing/2014/main" id="{4D647138-F9A2-AA41-5A90-F5E37786D46C}"/>
                </a:ext>
              </a:extLst>
            </p:cNvPr>
            <p:cNvCxnSpPr>
              <a:cxnSpLocks/>
              <a:stCxn id="12" idx="1"/>
              <a:endCxn id="15" idx="1"/>
            </p:cNvCxnSpPr>
            <p:nvPr/>
          </p:nvCxnSpPr>
          <p:spPr>
            <a:xfrm rot="10800000" flipV="1">
              <a:off x="403655" y="3158719"/>
              <a:ext cx="535351" cy="1827547"/>
            </a:xfrm>
            <a:prstGeom prst="bentConnector3">
              <a:avLst>
                <a:gd name="adj1" fmla="val 123958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287;p6">
              <a:extLst>
                <a:ext uri="{FF2B5EF4-FFF2-40B4-BE49-F238E27FC236}">
                  <a16:creationId xmlns:a16="http://schemas.microsoft.com/office/drawing/2014/main" id="{E53183A5-781B-BA29-D99F-9A84F9F83006}"/>
                </a:ext>
              </a:extLst>
            </p:cNvPr>
            <p:cNvCxnSpPr>
              <a:cxnSpLocks/>
              <a:stCxn id="15" idx="0"/>
              <a:endCxn id="20" idx="1"/>
            </p:cNvCxnSpPr>
            <p:nvPr/>
          </p:nvCxnSpPr>
          <p:spPr>
            <a:xfrm rot="5400000" flipH="1" flipV="1">
              <a:off x="-5117" y="4265166"/>
              <a:ext cx="1048260" cy="124181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BBEFC8-D299-C66A-E498-09354DBF7796}"/>
                </a:ext>
              </a:extLst>
            </p:cNvPr>
            <p:cNvSpPr/>
            <p:nvPr/>
          </p:nvSpPr>
          <p:spPr>
            <a:xfrm>
              <a:off x="581104" y="3763474"/>
              <a:ext cx="242612" cy="79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1C9B4A-1EB4-1C26-0E0B-183DAFFF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709" y="3691286"/>
              <a:ext cx="2124087" cy="1080074"/>
            </a:xfrm>
            <a:prstGeom prst="rect">
              <a:avLst/>
            </a:prstGeom>
          </p:spPr>
        </p:pic>
        <p:cxnSp>
          <p:nvCxnSpPr>
            <p:cNvPr id="25" name="Google Shape;287;p6">
              <a:extLst>
                <a:ext uri="{FF2B5EF4-FFF2-40B4-BE49-F238E27FC236}">
                  <a16:creationId xmlns:a16="http://schemas.microsoft.com/office/drawing/2014/main" id="{DB97B0EB-A600-1781-C205-DF312FF43AE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823716" y="3803127"/>
              <a:ext cx="1245994" cy="1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FF05DA-5494-FE25-1FA2-318037270D52}"/>
                </a:ext>
              </a:extLst>
            </p:cNvPr>
            <p:cNvSpPr/>
            <p:nvPr/>
          </p:nvSpPr>
          <p:spPr>
            <a:xfrm>
              <a:off x="3134607" y="4130823"/>
              <a:ext cx="325569" cy="55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7" name="Google Shape;287;p6">
              <a:extLst>
                <a:ext uri="{FF2B5EF4-FFF2-40B4-BE49-F238E27FC236}">
                  <a16:creationId xmlns:a16="http://schemas.microsoft.com/office/drawing/2014/main" id="{57A915F1-36C8-8DF5-F9EF-CA60BAC326AC}"/>
                </a:ext>
              </a:extLst>
            </p:cNvPr>
            <p:cNvCxnSpPr>
              <a:cxnSpLocks/>
              <a:stCxn id="26" idx="3"/>
              <a:endCxn id="29" idx="0"/>
            </p:cNvCxnSpPr>
            <p:nvPr/>
          </p:nvCxnSpPr>
          <p:spPr>
            <a:xfrm>
              <a:off x="3460176" y="4158568"/>
              <a:ext cx="607271" cy="535079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C8F9933-D5C6-FA47-BE90-1AFA24CEA47A}"/>
                </a:ext>
              </a:extLst>
            </p:cNvPr>
            <p:cNvSpPr/>
            <p:nvPr/>
          </p:nvSpPr>
          <p:spPr>
            <a:xfrm>
              <a:off x="3957411" y="4693646"/>
              <a:ext cx="220070" cy="55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30C3D93-7806-B48E-E6D1-4946F2D20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712" y="2910843"/>
              <a:ext cx="1531075" cy="781048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D37DD52E-E113-EAD9-8D35-4576CE2B1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681" y="2734493"/>
              <a:ext cx="1518108" cy="183024"/>
            </a:xfrm>
            <a:prstGeom prst="rect">
              <a:avLst/>
            </a:prstGeom>
          </p:spPr>
        </p:pic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BEF8C63-4F5C-B51B-5047-5058F1F0CA51}"/>
                </a:ext>
              </a:extLst>
            </p:cNvPr>
            <p:cNvSpPr/>
            <p:nvPr/>
          </p:nvSpPr>
          <p:spPr>
            <a:xfrm>
              <a:off x="394628" y="3346990"/>
              <a:ext cx="674207" cy="545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58" name="Google Shape;287;p6">
              <a:extLst>
                <a:ext uri="{FF2B5EF4-FFF2-40B4-BE49-F238E27FC236}">
                  <a16:creationId xmlns:a16="http://schemas.microsoft.com/office/drawing/2014/main" id="{15D6ABAD-4526-3203-AA1B-7E3AA4451FFC}"/>
                </a:ext>
              </a:extLst>
            </p:cNvPr>
            <p:cNvCxnSpPr>
              <a:cxnSpLocks/>
              <a:stCxn id="257" idx="3"/>
            </p:cNvCxnSpPr>
            <p:nvPr/>
          </p:nvCxnSpPr>
          <p:spPr>
            <a:xfrm flipH="1" flipV="1">
              <a:off x="634176" y="2476170"/>
              <a:ext cx="434659" cy="898095"/>
            </a:xfrm>
            <a:prstGeom prst="bentConnector4">
              <a:avLst>
                <a:gd name="adj1" fmla="val -106010"/>
                <a:gd name="adj2" fmla="val 86164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89B521D9-5BBE-621C-59EF-791F8C9FE735}"/>
                </a:ext>
              </a:extLst>
            </p:cNvPr>
            <p:cNvSpPr/>
            <p:nvPr/>
          </p:nvSpPr>
          <p:spPr>
            <a:xfrm>
              <a:off x="539264" y="2425052"/>
              <a:ext cx="187544" cy="558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60" name="Google Shape;287;p6">
              <a:extLst>
                <a:ext uri="{FF2B5EF4-FFF2-40B4-BE49-F238E27FC236}">
                  <a16:creationId xmlns:a16="http://schemas.microsoft.com/office/drawing/2014/main" id="{972D1380-486D-6499-C981-42030A889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4374" y="2945504"/>
              <a:ext cx="548305" cy="5821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8F403FB-ADBC-D985-C14B-83DC81D7146A}"/>
                </a:ext>
              </a:extLst>
            </p:cNvPr>
            <p:cNvSpPr/>
            <p:nvPr/>
          </p:nvSpPr>
          <p:spPr>
            <a:xfrm>
              <a:off x="3208137" y="3603591"/>
              <a:ext cx="214510" cy="64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71" name="Google Shape;287;p6">
              <a:extLst>
                <a:ext uri="{FF2B5EF4-FFF2-40B4-BE49-F238E27FC236}">
                  <a16:creationId xmlns:a16="http://schemas.microsoft.com/office/drawing/2014/main" id="{5BC76B04-BDE6-E44E-83C5-96D92413B7C2}"/>
                </a:ext>
              </a:extLst>
            </p:cNvPr>
            <p:cNvCxnSpPr>
              <a:cxnSpLocks/>
              <a:stCxn id="263" idx="0"/>
            </p:cNvCxnSpPr>
            <p:nvPr/>
          </p:nvCxnSpPr>
          <p:spPr>
            <a:xfrm rot="16200000" flipV="1">
              <a:off x="2777783" y="3065974"/>
              <a:ext cx="690821" cy="384407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7F33E162-CD70-C084-2D8A-093016139C55}"/>
                </a:ext>
              </a:extLst>
            </p:cNvPr>
            <p:cNvSpPr/>
            <p:nvPr/>
          </p:nvSpPr>
          <p:spPr>
            <a:xfrm>
              <a:off x="1568667" y="3598325"/>
              <a:ext cx="155722" cy="44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84" name="Google Shape;287;p6">
              <a:extLst>
                <a:ext uri="{FF2B5EF4-FFF2-40B4-BE49-F238E27FC236}">
                  <a16:creationId xmlns:a16="http://schemas.microsoft.com/office/drawing/2014/main" id="{556279F5-A629-46C5-172B-6D27FC2E021D}"/>
                </a:ext>
              </a:extLst>
            </p:cNvPr>
            <p:cNvCxnSpPr>
              <a:cxnSpLocks/>
              <a:stCxn id="283" idx="3"/>
              <a:endCxn id="285" idx="3"/>
            </p:cNvCxnSpPr>
            <p:nvPr/>
          </p:nvCxnSpPr>
          <p:spPr>
            <a:xfrm flipH="1" flipV="1">
              <a:off x="969692" y="2455844"/>
              <a:ext cx="754693" cy="1164586"/>
            </a:xfrm>
            <a:prstGeom prst="bentConnector3">
              <a:avLst>
                <a:gd name="adj1" fmla="val -16995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E3C13457-89E0-B3C1-AB1E-DA4BC3BA95FC}"/>
                </a:ext>
              </a:extLst>
            </p:cNvPr>
            <p:cNvSpPr/>
            <p:nvPr/>
          </p:nvSpPr>
          <p:spPr>
            <a:xfrm>
              <a:off x="754354" y="2425649"/>
              <a:ext cx="215338" cy="60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F5CE673-5DE0-11F1-E8F5-78A94A9C14B1}"/>
                </a:ext>
              </a:extLst>
            </p:cNvPr>
            <p:cNvSpPr txBox="1"/>
            <p:nvPr/>
          </p:nvSpPr>
          <p:spPr>
            <a:xfrm>
              <a:off x="2292404" y="2309059"/>
              <a:ext cx="99758" cy="33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2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7B7BDB6C-F73B-F999-6F34-EDCB65BB3020}"/>
                </a:ext>
              </a:extLst>
            </p:cNvPr>
            <p:cNvSpPr txBox="1"/>
            <p:nvPr/>
          </p:nvSpPr>
          <p:spPr>
            <a:xfrm>
              <a:off x="3952659" y="3720697"/>
              <a:ext cx="99758" cy="33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3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3E7C2C3-F8E5-163F-AE89-429794F4BCF4}"/>
                </a:ext>
              </a:extLst>
            </p:cNvPr>
            <p:cNvSpPr txBox="1"/>
            <p:nvPr/>
          </p:nvSpPr>
          <p:spPr>
            <a:xfrm>
              <a:off x="3370393" y="2871092"/>
              <a:ext cx="99758" cy="334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4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765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4B556474-A392-B3DB-BBCC-D449E4D82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05F9BF11-D3EC-330B-D9A2-E4563F491FA1}"/>
              </a:ext>
            </a:extLst>
          </p:cNvPr>
          <p:cNvSpPr/>
          <p:nvPr/>
        </p:nvSpPr>
        <p:spPr>
          <a:xfrm>
            <a:off x="238125" y="217585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34E6728F-A413-A0BD-2107-752BFEB08986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2915EC20-83B5-BFA5-6E67-5A11B363A1F7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1AA9C1C3-2C73-6617-2A42-A4F2C9E2CB33}"/>
              </a:ext>
            </a:extLst>
          </p:cNvPr>
          <p:cNvSpPr txBox="1"/>
          <p:nvPr/>
        </p:nvSpPr>
        <p:spPr>
          <a:xfrm>
            <a:off x="151306" y="103825"/>
            <a:ext cx="40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[MM]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품질검사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입고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57E114AB-1F3E-8A4B-45A9-4105422F9E38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effectLst/>
              </a:rPr>
              <a:t>구매한 원자재에 대해 품질 검수 결과를 입력하고 반품 및 입고 처리를 </a:t>
            </a:r>
            <a:r>
              <a:rPr lang="ko-KR" altLang="en-US" sz="1500" b="0" i="0" u="none" strike="noStrike" dirty="0">
                <a:solidFill>
                  <a:schemeClr val="dk1"/>
                </a:solidFill>
                <a:latin typeface="Arial" panose="020B0604020202020204" pitchFamily="34" charset="0"/>
              </a:rPr>
              <a:t>진행하는 프로그램 </a:t>
            </a:r>
            <a:endParaRPr lang="en-US" altLang="ko-KR" sz="1500" b="0" i="0" u="none" strike="noStrike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/>
              <a:t> 창고번호</a:t>
            </a:r>
            <a:r>
              <a:rPr lang="en-US" altLang="ko-KR" sz="1500" dirty="0"/>
              <a:t>, </a:t>
            </a:r>
            <a:r>
              <a:rPr lang="ko-KR" altLang="en-US" sz="1500" dirty="0"/>
              <a:t>입고일</a:t>
            </a:r>
            <a:r>
              <a:rPr lang="en-US" altLang="ko-KR" sz="1500" dirty="0"/>
              <a:t>(</a:t>
            </a:r>
            <a:r>
              <a:rPr lang="ko-KR" altLang="en-US" sz="1500" dirty="0"/>
              <a:t>선택</a:t>
            </a:r>
            <a:r>
              <a:rPr lang="en-US" altLang="ko-KR" sz="1500" dirty="0"/>
              <a:t>) </a:t>
            </a:r>
            <a:r>
              <a:rPr lang="ko-KR" altLang="en-US" sz="1500" dirty="0"/>
              <a:t>입력하여 실행하여 </a:t>
            </a:r>
            <a:r>
              <a:rPr lang="ko-KR" altLang="en-US" sz="1500" dirty="0" err="1"/>
              <a:t>미검수</a:t>
            </a:r>
            <a:r>
              <a:rPr lang="ko-KR" altLang="en-US" sz="1500" dirty="0"/>
              <a:t> 리스트 조회</a:t>
            </a:r>
            <a:endParaRPr lang="en-US" altLang="ko-KR" sz="1500" dirty="0"/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품질검수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진행할 항목들을 선택 후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품질검수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버튼 클릭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반품 수량</a:t>
            </a:r>
            <a:r>
              <a:rPr lang="en-US" altLang="ko-KR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반품 사유 입력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후</a:t>
            </a:r>
            <a:r>
              <a:rPr lang="en-US" altLang="ko-KR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반품 항목에 대해서만 </a:t>
            </a:r>
            <a:r>
              <a:rPr lang="ko-KR" altLang="en-US" sz="1500" dirty="0">
                <a:solidFill>
                  <a:schemeClr val="dk1"/>
                </a:solidFill>
              </a:rPr>
              <a:t>사진 업로드</a:t>
            </a:r>
            <a:r>
              <a:rPr lang="en-US" altLang="ko-KR" sz="1500" dirty="0">
                <a:solidFill>
                  <a:schemeClr val="dk1"/>
                </a:solidFill>
              </a:rPr>
              <a:t>, </a:t>
            </a:r>
            <a:r>
              <a:rPr lang="ko-KR" altLang="en-US" sz="1500" dirty="0">
                <a:solidFill>
                  <a:schemeClr val="dk1"/>
                </a:solidFill>
              </a:rPr>
              <a:t>검수자명 입력 후 저장 </a:t>
            </a:r>
            <a:r>
              <a:rPr lang="en-US" altLang="ko-KR" sz="1500" dirty="0">
                <a:solidFill>
                  <a:schemeClr val="dk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chemeClr val="dk1"/>
                </a:solidFill>
                <a:sym typeface="Wingdings" panose="05000000000000000000" pitchFamily="2" charset="2"/>
              </a:rPr>
              <a:t>저장 시 이메일 발송</a:t>
            </a:r>
            <a:endParaRPr lang="ko-KR" altLang="en-US" sz="15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 버튼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검수 완료 리스트에서 확인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검수 완료 리스트의 송장번호를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처리한 항목에 대한 반품 목록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입고 목록 조회 가능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송장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ZC102MMT0015)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원자재창고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(ZC102MMT0005)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자재 관리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(ZC102MMT0001)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반품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폐기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(ZC102MMT0018)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자재문서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(ZC102MMT0012(H) / ZC102MMT0013(I))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배치마스터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ZC102PPT0005)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067ED1C1-0BCD-D1A7-7454-31C2F8290F82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0DC06734-00C9-6B4D-E275-2855A460746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EF27F5E2-F58D-125D-2029-F53F2019AA67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15E8932C-4BD6-1217-E7A2-20C76D9769E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080C78E5-C87D-5BBE-054D-5673A6AECD56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C589C47F-06CD-5C24-9112-28F54E8B8F0D}"/>
              </a:ext>
            </a:extLst>
          </p:cNvPr>
          <p:cNvSpPr txBox="1"/>
          <p:nvPr/>
        </p:nvSpPr>
        <p:spPr>
          <a:xfrm>
            <a:off x="8355851" y="239016"/>
            <a:ext cx="32980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ZC102MMR0005_1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3EB4593E-94FB-13CB-B073-C8800FD9F9BC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6B1FA377-26D5-7390-F9BB-5D9ACC5D4E32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20804135-8913-E589-FA89-9E853C0D5FBF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.1</a:t>
            </a:r>
            <a:r>
              <a:rPr lang="en-US" altLang="ko-KR" sz="1800" dirty="0">
                <a:solidFill>
                  <a:schemeClr val="dk1"/>
                </a:solidFill>
              </a:rPr>
              <a:t>1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B2A54D3E-CC0A-42C9-1314-68D6DE5A4E5D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E474BCBC-1282-C81D-A0D0-642333CC432D}"/>
              </a:ext>
            </a:extLst>
          </p:cNvPr>
          <p:cNvGrpSpPr/>
          <p:nvPr/>
        </p:nvGrpSpPr>
        <p:grpSpPr>
          <a:xfrm>
            <a:off x="6379865" y="1436671"/>
            <a:ext cx="5352465" cy="5057894"/>
            <a:chOff x="0" y="50380"/>
            <a:chExt cx="6840538" cy="6331789"/>
          </a:xfrm>
        </p:grpSpPr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7F0C4A0C-3F6D-63B6-5235-B2039284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1" y="3804571"/>
              <a:ext cx="5247150" cy="2577598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A0B974FB-7BBD-6601-1DBC-66DFF975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3" y="1071305"/>
              <a:ext cx="3251526" cy="2769952"/>
            </a:xfrm>
            <a:prstGeom prst="rect">
              <a:avLst/>
            </a:prstGeom>
          </p:spPr>
        </p:pic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7EECCF4E-9B86-084E-25A3-2DBF513A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380"/>
              <a:ext cx="3429047" cy="1020929"/>
            </a:xfrm>
            <a:prstGeom prst="rect">
              <a:avLst/>
            </a:prstGeom>
          </p:spPr>
        </p:pic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5E96E0A0-9B47-8500-B7C0-E6A0824C054C}"/>
                </a:ext>
              </a:extLst>
            </p:cNvPr>
            <p:cNvSpPr/>
            <p:nvPr/>
          </p:nvSpPr>
          <p:spPr>
            <a:xfrm>
              <a:off x="2073942" y="582747"/>
              <a:ext cx="610382" cy="982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87" name="Google Shape;287;p6">
              <a:extLst>
                <a:ext uri="{FF2B5EF4-FFF2-40B4-BE49-F238E27FC236}">
                  <a16:creationId xmlns:a16="http://schemas.microsoft.com/office/drawing/2014/main" id="{B6DA63C0-4744-5290-DE33-E6478E95B92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388511" y="538326"/>
              <a:ext cx="685430" cy="114346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49826AA-3940-E1AC-0395-6CABE37ADCF7}"/>
                </a:ext>
              </a:extLst>
            </p:cNvPr>
            <p:cNvSpPr/>
            <p:nvPr/>
          </p:nvSpPr>
          <p:spPr>
            <a:xfrm>
              <a:off x="27890" y="225764"/>
              <a:ext cx="124756" cy="1080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5608FB59-7668-F8DA-FD6F-677E46D4B6A1}"/>
                </a:ext>
              </a:extLst>
            </p:cNvPr>
            <p:cNvSpPr/>
            <p:nvPr/>
          </p:nvSpPr>
          <p:spPr>
            <a:xfrm>
              <a:off x="3626436" y="1210058"/>
              <a:ext cx="263957" cy="1294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23350DD-7C11-AAD5-BC15-DC7E19FAEB26}"/>
                </a:ext>
              </a:extLst>
            </p:cNvPr>
            <p:cNvSpPr txBox="1"/>
            <p:nvPr/>
          </p:nvSpPr>
          <p:spPr>
            <a:xfrm>
              <a:off x="2822310" y="1076578"/>
              <a:ext cx="161400" cy="56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</a:rPr>
                <a:t>1</a:t>
              </a:r>
              <a:endParaRPr lang="ko-KR" altLang="en-US" sz="1571" b="1" dirty="0">
                <a:solidFill>
                  <a:srgbClr val="FF0000"/>
                </a:solidFill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8F3A23-86F5-DB34-3161-CBE011B34814}"/>
                </a:ext>
              </a:extLst>
            </p:cNvPr>
            <p:cNvSpPr/>
            <p:nvPr/>
          </p:nvSpPr>
          <p:spPr>
            <a:xfrm>
              <a:off x="2107188" y="2241235"/>
              <a:ext cx="438792" cy="1179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E01BCF62-A892-3FD4-0573-DDB65C2FB321}"/>
                </a:ext>
              </a:extLst>
            </p:cNvPr>
            <p:cNvSpPr/>
            <p:nvPr/>
          </p:nvSpPr>
          <p:spPr>
            <a:xfrm>
              <a:off x="90267" y="2547020"/>
              <a:ext cx="122328" cy="1215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294" name="Google Shape;287;p6">
              <a:extLst>
                <a:ext uri="{FF2B5EF4-FFF2-40B4-BE49-F238E27FC236}">
                  <a16:creationId xmlns:a16="http://schemas.microsoft.com/office/drawing/2014/main" id="{86BF8B6E-621E-4D88-127D-7D462C4C2018}"/>
                </a:ext>
              </a:extLst>
            </p:cNvPr>
            <p:cNvCxnSpPr>
              <a:cxnSpLocks/>
              <a:stCxn id="292" idx="0"/>
              <a:endCxn id="291" idx="1"/>
            </p:cNvCxnSpPr>
            <p:nvPr/>
          </p:nvCxnSpPr>
          <p:spPr>
            <a:xfrm rot="5400000" flipH="1" flipV="1">
              <a:off x="1005906" y="1445740"/>
              <a:ext cx="246803" cy="1955756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5" name="Google Shape;287;p6">
              <a:extLst>
                <a:ext uri="{FF2B5EF4-FFF2-40B4-BE49-F238E27FC236}">
                  <a16:creationId xmlns:a16="http://schemas.microsoft.com/office/drawing/2014/main" id="{003921D9-BF22-B536-A131-4AFC688D354B}"/>
                </a:ext>
              </a:extLst>
            </p:cNvPr>
            <p:cNvCxnSpPr>
              <a:cxnSpLocks/>
              <a:stCxn id="291" idx="3"/>
            </p:cNvCxnSpPr>
            <p:nvPr/>
          </p:nvCxnSpPr>
          <p:spPr>
            <a:xfrm>
              <a:off x="2545977" y="2300217"/>
              <a:ext cx="630847" cy="184366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296" name="그림 295">
              <a:extLst>
                <a:ext uri="{FF2B5EF4-FFF2-40B4-BE49-F238E27FC236}">
                  <a16:creationId xmlns:a16="http://schemas.microsoft.com/office/drawing/2014/main" id="{89E2E9A3-D20C-D10E-9E12-F67E57085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702" y="133464"/>
              <a:ext cx="2902756" cy="2153195"/>
            </a:xfrm>
            <a:prstGeom prst="rect">
              <a:avLst/>
            </a:prstGeom>
          </p:spPr>
        </p:pic>
        <p:pic>
          <p:nvPicPr>
            <p:cNvPr id="297" name="그림 296">
              <a:extLst>
                <a:ext uri="{FF2B5EF4-FFF2-40B4-BE49-F238E27FC236}">
                  <a16:creationId xmlns:a16="http://schemas.microsoft.com/office/drawing/2014/main" id="{B0A8751F-02F5-8F3E-6C82-CC7997FB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735" y="796002"/>
              <a:ext cx="1757022" cy="1257450"/>
            </a:xfrm>
            <a:prstGeom prst="rect">
              <a:avLst/>
            </a:prstGeom>
          </p:spPr>
        </p:pic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85A60D13-9832-E27F-E9FE-D05C63F5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828" y="2262933"/>
              <a:ext cx="3663710" cy="2350539"/>
            </a:xfrm>
            <a:prstGeom prst="rect">
              <a:avLst/>
            </a:prstGeom>
          </p:spPr>
        </p:pic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6D1CEF6C-5FD3-1F1E-479D-B0722B85B98B}"/>
                </a:ext>
              </a:extLst>
            </p:cNvPr>
            <p:cNvSpPr/>
            <p:nvPr/>
          </p:nvSpPr>
          <p:spPr>
            <a:xfrm>
              <a:off x="6089494" y="3309231"/>
              <a:ext cx="358877" cy="1807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300" name="Google Shape;287;p6">
              <a:extLst>
                <a:ext uri="{FF2B5EF4-FFF2-40B4-BE49-F238E27FC236}">
                  <a16:creationId xmlns:a16="http://schemas.microsoft.com/office/drawing/2014/main" id="{06E9CA60-45A7-117E-B7A2-6F34406BA215}"/>
                </a:ext>
              </a:extLst>
            </p:cNvPr>
            <p:cNvCxnSpPr>
              <a:cxnSpLocks/>
              <a:stCxn id="299" idx="0"/>
            </p:cNvCxnSpPr>
            <p:nvPr/>
          </p:nvCxnSpPr>
          <p:spPr>
            <a:xfrm rot="16200000" flipV="1">
              <a:off x="3578336" y="618633"/>
              <a:ext cx="3112686" cy="2268508"/>
            </a:xfrm>
            <a:prstGeom prst="bentConnector3">
              <a:avLst>
                <a:gd name="adj1" fmla="val 10019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8DFC0B74-E30D-48C9-4F37-E758625572BD}"/>
                </a:ext>
              </a:extLst>
            </p:cNvPr>
            <p:cNvSpPr/>
            <p:nvPr/>
          </p:nvSpPr>
          <p:spPr>
            <a:xfrm>
              <a:off x="5517666" y="418742"/>
              <a:ext cx="355350" cy="1195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 dirty="0"/>
            </a:p>
          </p:txBody>
        </p:sp>
        <p:cxnSp>
          <p:nvCxnSpPr>
            <p:cNvPr id="304" name="Google Shape;287;p6">
              <a:extLst>
                <a:ext uri="{FF2B5EF4-FFF2-40B4-BE49-F238E27FC236}">
                  <a16:creationId xmlns:a16="http://schemas.microsoft.com/office/drawing/2014/main" id="{1149479B-8096-E887-31DA-02C2C4935993}"/>
                </a:ext>
              </a:extLst>
            </p:cNvPr>
            <p:cNvCxnSpPr>
              <a:cxnSpLocks/>
              <a:stCxn id="302" idx="2"/>
              <a:endCxn id="297" idx="3"/>
            </p:cNvCxnSpPr>
            <p:nvPr/>
          </p:nvCxnSpPr>
          <p:spPr>
            <a:xfrm rot="16200000" flipH="1">
              <a:off x="5686348" y="547323"/>
              <a:ext cx="886401" cy="868411"/>
            </a:xfrm>
            <a:prstGeom prst="bentConnector4">
              <a:avLst>
                <a:gd name="adj1" fmla="val 14535"/>
                <a:gd name="adj2" fmla="val 123896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465BB20-E6B1-6093-F52A-938B8AEFA012}"/>
                </a:ext>
              </a:extLst>
            </p:cNvPr>
            <p:cNvSpPr/>
            <p:nvPr/>
          </p:nvSpPr>
          <p:spPr>
            <a:xfrm>
              <a:off x="5585842" y="2121360"/>
              <a:ext cx="455606" cy="1198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6747C3C9-6F90-DD7A-FEEA-D02F277F5ECF}"/>
                </a:ext>
              </a:extLst>
            </p:cNvPr>
            <p:cNvSpPr/>
            <p:nvPr/>
          </p:nvSpPr>
          <p:spPr>
            <a:xfrm>
              <a:off x="6174554" y="4452629"/>
              <a:ext cx="627777" cy="1289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/>
            </a:p>
          </p:txBody>
        </p:sp>
        <p:cxnSp>
          <p:nvCxnSpPr>
            <p:cNvPr id="308" name="Google Shape;287;p6">
              <a:extLst>
                <a:ext uri="{FF2B5EF4-FFF2-40B4-BE49-F238E27FC236}">
                  <a16:creationId xmlns:a16="http://schemas.microsoft.com/office/drawing/2014/main" id="{2B88D86F-9782-C9A5-50CD-30B8637100D6}"/>
                </a:ext>
              </a:extLst>
            </p:cNvPr>
            <p:cNvCxnSpPr>
              <a:cxnSpLocks/>
              <a:stCxn id="307" idx="1"/>
            </p:cNvCxnSpPr>
            <p:nvPr/>
          </p:nvCxnSpPr>
          <p:spPr>
            <a:xfrm rot="10800000" flipV="1">
              <a:off x="951242" y="4517109"/>
              <a:ext cx="5223309" cy="138394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F08B91B-4CED-A16A-6A6F-F1785A33A1B8}"/>
                </a:ext>
              </a:extLst>
            </p:cNvPr>
            <p:cNvSpPr txBox="1"/>
            <p:nvPr/>
          </p:nvSpPr>
          <p:spPr>
            <a:xfrm>
              <a:off x="3918941" y="279769"/>
              <a:ext cx="161400" cy="3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62" b="1" dirty="0">
                  <a:solidFill>
                    <a:srgbClr val="FF0000"/>
                  </a:solidFill>
                </a:rPr>
                <a:t>4</a:t>
              </a:r>
              <a:endParaRPr lang="ko-KR" altLang="en-US" sz="562" b="1" dirty="0">
                <a:solidFill>
                  <a:srgbClr val="FF0000"/>
                </a:solidFill>
              </a:endParaRPr>
            </a:p>
          </p:txBody>
        </p:sp>
        <p:cxnSp>
          <p:nvCxnSpPr>
            <p:cNvPr id="311" name="Google Shape;287;p6">
              <a:extLst>
                <a:ext uri="{FF2B5EF4-FFF2-40B4-BE49-F238E27FC236}">
                  <a16:creationId xmlns:a16="http://schemas.microsoft.com/office/drawing/2014/main" id="{61059B38-642D-4CE6-7036-AEE5D6A1A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82" y="4987644"/>
              <a:ext cx="2173326" cy="260213"/>
            </a:xfrm>
            <a:prstGeom prst="bentConnector3">
              <a:avLst>
                <a:gd name="adj1" fmla="val 5769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2" name="Google Shape;287;p6">
              <a:extLst>
                <a:ext uri="{FF2B5EF4-FFF2-40B4-BE49-F238E27FC236}">
                  <a16:creationId xmlns:a16="http://schemas.microsoft.com/office/drawing/2014/main" id="{E8E6C3B7-4938-6667-C726-FB66B199FD13}"/>
                </a:ext>
              </a:extLst>
            </p:cNvPr>
            <p:cNvCxnSpPr>
              <a:cxnSpLocks/>
            </p:cNvCxnSpPr>
            <p:nvPr/>
          </p:nvCxnSpPr>
          <p:spPr>
            <a:xfrm>
              <a:off x="190311" y="5253681"/>
              <a:ext cx="2430413" cy="465611"/>
            </a:xfrm>
            <a:prstGeom prst="bentConnector3">
              <a:avLst>
                <a:gd name="adj1" fmla="val 63294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314" name="그림 313">
              <a:extLst>
                <a:ext uri="{FF2B5EF4-FFF2-40B4-BE49-F238E27FC236}">
                  <a16:creationId xmlns:a16="http://schemas.microsoft.com/office/drawing/2014/main" id="{7C6FE2C5-3525-48B1-4C95-E51D13EE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228" y="4725889"/>
              <a:ext cx="1670823" cy="154605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2617A551-80A5-16C1-D25C-18D228555319}"/>
                </a:ext>
              </a:extLst>
            </p:cNvPr>
            <p:cNvSpPr/>
            <p:nvPr/>
          </p:nvSpPr>
          <p:spPr>
            <a:xfrm>
              <a:off x="3656541" y="426066"/>
              <a:ext cx="310129" cy="109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9" dirty="0"/>
            </a:p>
          </p:txBody>
        </p:sp>
        <p:cxnSp>
          <p:nvCxnSpPr>
            <p:cNvPr id="318" name="Google Shape;287;p6">
              <a:extLst>
                <a:ext uri="{FF2B5EF4-FFF2-40B4-BE49-F238E27FC236}">
                  <a16:creationId xmlns:a16="http://schemas.microsoft.com/office/drawing/2014/main" id="{1F5A8721-0DB2-87D0-B869-F54F39FDFBE8}"/>
                </a:ext>
              </a:extLst>
            </p:cNvPr>
            <p:cNvCxnSpPr>
              <a:cxnSpLocks/>
              <a:stCxn id="316" idx="2"/>
            </p:cNvCxnSpPr>
            <p:nvPr/>
          </p:nvCxnSpPr>
          <p:spPr>
            <a:xfrm rot="16200000" flipH="1">
              <a:off x="3562483" y="784322"/>
              <a:ext cx="763330" cy="265099"/>
            </a:xfrm>
            <a:prstGeom prst="bentConnector3">
              <a:avLst>
                <a:gd name="adj1" fmla="val 31683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F55D9B4-896D-B7BD-C6F3-F20B5D2D6C89}"/>
                </a:ext>
              </a:extLst>
            </p:cNvPr>
            <p:cNvSpPr txBox="1"/>
            <p:nvPr/>
          </p:nvSpPr>
          <p:spPr>
            <a:xfrm>
              <a:off x="6402354" y="2318654"/>
              <a:ext cx="161400" cy="56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2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B836DD3-4852-F268-AB1D-8712E2E7E724}"/>
                </a:ext>
              </a:extLst>
            </p:cNvPr>
            <p:cNvSpPr txBox="1"/>
            <p:nvPr/>
          </p:nvSpPr>
          <p:spPr>
            <a:xfrm>
              <a:off x="5793104" y="120930"/>
              <a:ext cx="161400" cy="56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3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F058EA26-5864-2E1F-43BB-75496F5B7020}"/>
                </a:ext>
              </a:extLst>
            </p:cNvPr>
            <p:cNvSpPr txBox="1"/>
            <p:nvPr/>
          </p:nvSpPr>
          <p:spPr>
            <a:xfrm>
              <a:off x="2731467" y="3734936"/>
              <a:ext cx="161400" cy="56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1" b="1" dirty="0">
                  <a:solidFill>
                    <a:srgbClr val="FF0000"/>
                  </a:solidFill>
                  <a:latin typeface="+mj-lt"/>
                </a:rPr>
                <a:t>4</a:t>
              </a:r>
              <a:endParaRPr lang="ko-KR" altLang="en-US" sz="1571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24" name="Rectangle 24">
              <a:extLst>
                <a:ext uri="{FF2B5EF4-FFF2-40B4-BE49-F238E27FC236}">
                  <a16:creationId xmlns:a16="http://schemas.microsoft.com/office/drawing/2014/main" id="{01CD2CB9-E5B5-2619-6BE9-0E2D5605B5F0}"/>
                </a:ext>
              </a:extLst>
            </p:cNvPr>
            <p:cNvSpPr/>
            <p:nvPr/>
          </p:nvSpPr>
          <p:spPr bwMode="gray">
            <a:xfrm>
              <a:off x="2614745" y="5113130"/>
              <a:ext cx="1493094" cy="425759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13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5D920DE-2D1B-C17C-5F11-EFFC2362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BE74A26A-B2F9-93F6-173B-38B75F744BB5}"/>
              </a:ext>
            </a:extLst>
          </p:cNvPr>
          <p:cNvSpPr/>
          <p:nvPr/>
        </p:nvSpPr>
        <p:spPr>
          <a:xfrm>
            <a:off x="259712" y="231452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71AE1598-B211-0DED-88BD-80A58E090CCC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A0AFCC25-EC2D-F716-E470-9366679AADAB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B2BFE2D0-DDDE-8F19-985D-4104D8B24D0D}"/>
              </a:ext>
            </a:extLst>
          </p:cNvPr>
          <p:cNvSpPr txBox="1"/>
          <p:nvPr/>
        </p:nvSpPr>
        <p:spPr>
          <a:xfrm>
            <a:off x="151306" y="103825"/>
            <a:ext cx="4278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긴급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납품 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배송 </a:t>
            </a:r>
            <a:r>
              <a:rPr lang="ko-KR" altLang="en-US" sz="2000" dirty="0">
                <a:solidFill>
                  <a:schemeClr val="lt1"/>
                </a:solidFill>
              </a:rPr>
              <a:t>처리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9B1FE623-BE3A-C93D-4A38-AD5A50FFB1D9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b="0" i="0" u="none" strike="noStrike" dirty="0">
                <a:solidFill>
                  <a:schemeClr val="dk1"/>
                </a:solidFill>
                <a:latin typeface="Arial" panose="020B0604020202020204" pitchFamily="34" charset="0"/>
              </a:rPr>
              <a:t>긴급 </a:t>
            </a:r>
            <a:r>
              <a:rPr lang="ko-KR" altLang="en-US" sz="1500" b="0" i="0" u="none" strike="noStrike" dirty="0" err="1">
                <a:solidFill>
                  <a:schemeClr val="dk1"/>
                </a:solidFill>
                <a:latin typeface="Arial" panose="020B0604020202020204" pitchFamily="34" charset="0"/>
              </a:rPr>
              <a:t>판매오더를</a:t>
            </a:r>
            <a:r>
              <a:rPr lang="ko-KR" altLang="en-US" sz="1500" b="0" i="0" u="none" strike="noStrike" dirty="0">
                <a:solidFill>
                  <a:schemeClr val="dk1"/>
                </a:solidFill>
                <a:latin typeface="Arial" panose="020B0604020202020204" pitchFamily="34" charset="0"/>
              </a:rPr>
              <a:t> 위한 배송 기사를 배정하는 프로세스를 진행하고</a:t>
            </a:r>
            <a:endParaRPr lang="en-US" altLang="ko-KR" sz="1500" b="0" i="0" u="none" strike="noStrike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기사 배정 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납품오더를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생성하는 프로그램</a:t>
            </a:r>
            <a:endParaRPr lang="en-US" altLang="ko-KR" sz="1500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500" dirty="0"/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긴급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생산진행 상태를 확인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생산완료된</a:t>
            </a:r>
            <a:r>
              <a:rPr lang="ko-KR" altLang="en-US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</a:rPr>
              <a:t>판매오더에</a:t>
            </a:r>
            <a:r>
              <a:rPr lang="ko-KR" altLang="en-US" sz="1500" dirty="0">
                <a:solidFill>
                  <a:schemeClr val="dk1"/>
                </a:solidFill>
              </a:rPr>
              <a:t> 대해 배송기사 배정 버튼 클릭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배송지에 따라 해당 지역의 배송 기사 리스트를 확인하고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긴급 배송을 요청하는 이메일 발송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메일을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회신받아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가용 여부를 입력할 시 해당 지역이 배송지인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판매오더를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고려하여 배정 및 납품 오더 생성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판매오더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ZC102SDT0006</a:t>
            </a:r>
            <a:r>
              <a:rPr lang="en-US" altLang="ko-KR" sz="1500" dirty="0">
                <a:solidFill>
                  <a:schemeClr val="dk1"/>
                </a:solidFill>
              </a:rPr>
              <a:t>(H) / ZC102SDT0007(I))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납품오더</a:t>
            </a:r>
            <a:r>
              <a:rPr lang="en-US" altLang="ko-KR" sz="1500" dirty="0">
                <a:solidFill>
                  <a:schemeClr val="dk1"/>
                </a:solidFill>
              </a:rPr>
              <a:t>(ZC102SDT0004(H) / ZC102SDT0005(I))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배송관리</a:t>
            </a:r>
            <a:r>
              <a:rPr lang="en-US" altLang="ko-KR" sz="1500" dirty="0">
                <a:solidFill>
                  <a:schemeClr val="dk1"/>
                </a:solidFill>
              </a:rPr>
              <a:t>(ZC102SDT0011)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사원</a:t>
            </a:r>
            <a:r>
              <a:rPr lang="en-US" altLang="ko-KR" sz="1500" dirty="0">
                <a:solidFill>
                  <a:schemeClr val="dk1"/>
                </a:solidFill>
              </a:rPr>
              <a:t>(ZC102HRT0002)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B01F27C6-EF79-6D90-5DB1-F41CC0FCBC31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92D1DD99-45A0-F540-0847-494C1E8284FE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11AAD952-8D6C-9A8D-F2EC-F6D5ABB2F92F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2D9C2801-88FB-4EA4-973D-260BE2A9865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9DD55BE0-A7E0-31BF-7134-25B99AE0DD4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ACE3656D-3ACD-69C6-FD1A-46958D734029}"/>
              </a:ext>
            </a:extLst>
          </p:cNvPr>
          <p:cNvSpPr txBox="1"/>
          <p:nvPr/>
        </p:nvSpPr>
        <p:spPr>
          <a:xfrm>
            <a:off x="8355851" y="239016"/>
            <a:ext cx="32980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</a:t>
            </a:r>
            <a:r>
              <a:rPr lang="en-US" altLang="ko-KR" sz="1800" dirty="0">
                <a:solidFill>
                  <a:schemeClr val="dk1"/>
                </a:solidFill>
              </a:rPr>
              <a:t>SD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R0008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5B048B99-9D4C-C135-1FA0-3C265B58C994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0F420BE4-96E8-8517-CE34-3D0090FB81EC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14471584-4F1B-19BB-0CA1-9F25D0C786B1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C2A7F25D-69B8-2A40-2833-A72656260EE8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59A5D521-CD93-0A9B-D3A6-B8820E6E303C}"/>
              </a:ext>
            </a:extLst>
          </p:cNvPr>
          <p:cNvSpPr/>
          <p:nvPr/>
        </p:nvSpPr>
        <p:spPr>
          <a:xfrm>
            <a:off x="8301514" y="3030607"/>
            <a:ext cx="119950" cy="631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E11256-0FD6-6992-E815-4A89C0A7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884"/>
          <a:stretch>
            <a:fillRect/>
          </a:stretch>
        </p:blipFill>
        <p:spPr>
          <a:xfrm>
            <a:off x="6176565" y="1590002"/>
            <a:ext cx="2380418" cy="26688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33B7F3-E1E8-FE9F-152E-7683FA20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550"/>
          <a:stretch>
            <a:fillRect/>
          </a:stretch>
        </p:blipFill>
        <p:spPr>
          <a:xfrm>
            <a:off x="8556983" y="2902210"/>
            <a:ext cx="3418479" cy="28797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015247-9A40-5D99-CB5A-FB1A8BF593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5"/>
          <a:stretch>
            <a:fillRect/>
          </a:stretch>
        </p:blipFill>
        <p:spPr>
          <a:xfrm>
            <a:off x="8556984" y="1590003"/>
            <a:ext cx="2159999" cy="1312207"/>
          </a:xfrm>
          <a:prstGeom prst="rect">
            <a:avLst/>
          </a:prstGeom>
        </p:spPr>
      </p:pic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716754FB-A58C-6A01-671F-31B02CE7A3F4}"/>
              </a:ext>
            </a:extLst>
          </p:cNvPr>
          <p:cNvSpPr/>
          <p:nvPr/>
        </p:nvSpPr>
        <p:spPr>
          <a:xfrm>
            <a:off x="9671680" y="3440672"/>
            <a:ext cx="301851" cy="69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3" name="Google Shape;287;p6">
            <a:extLst>
              <a:ext uri="{FF2B5EF4-FFF2-40B4-BE49-F238E27FC236}">
                <a16:creationId xmlns:a16="http://schemas.microsoft.com/office/drawing/2014/main" id="{E7F1CA88-7DFC-2A2B-D25A-4839FCF5D098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9259150" y="2833232"/>
            <a:ext cx="816002" cy="5246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F0B98401-57AE-D14C-B68D-5F61605C6F68}"/>
              </a:ext>
            </a:extLst>
          </p:cNvPr>
          <p:cNvSpPr/>
          <p:nvPr/>
        </p:nvSpPr>
        <p:spPr>
          <a:xfrm>
            <a:off x="7274548" y="2316952"/>
            <a:ext cx="277463" cy="74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7" name="Google Shape;287;p6">
            <a:extLst>
              <a:ext uri="{FF2B5EF4-FFF2-40B4-BE49-F238E27FC236}">
                <a16:creationId xmlns:a16="http://schemas.microsoft.com/office/drawing/2014/main" id="{B0EDEA43-DD05-C4A1-796D-6EF84D976DD9}"/>
              </a:ext>
            </a:extLst>
          </p:cNvPr>
          <p:cNvCxnSpPr>
            <a:cxnSpLocks/>
            <a:stCxn id="326" idx="3"/>
          </p:cNvCxnSpPr>
          <p:nvPr/>
        </p:nvCxnSpPr>
        <p:spPr>
          <a:xfrm flipV="1">
            <a:off x="7552010" y="1808489"/>
            <a:ext cx="997136" cy="5456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287;p6">
            <a:extLst>
              <a:ext uri="{FF2B5EF4-FFF2-40B4-BE49-F238E27FC236}">
                <a16:creationId xmlns:a16="http://schemas.microsoft.com/office/drawing/2014/main" id="{F3225321-2F3E-BC9C-0FF5-D19CC6328D7A}"/>
              </a:ext>
            </a:extLst>
          </p:cNvPr>
          <p:cNvCxnSpPr>
            <a:cxnSpLocks/>
          </p:cNvCxnSpPr>
          <p:nvPr/>
        </p:nvCxnSpPr>
        <p:spPr>
          <a:xfrm rot="10800000">
            <a:off x="7436865" y="2378252"/>
            <a:ext cx="878664" cy="1177842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358564-8188-F815-1202-68FEEF9F8FF3}"/>
              </a:ext>
            </a:extLst>
          </p:cNvPr>
          <p:cNvSpPr/>
          <p:nvPr/>
        </p:nvSpPr>
        <p:spPr>
          <a:xfrm>
            <a:off x="10075152" y="2793102"/>
            <a:ext cx="388049" cy="802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0C28CC-EFCF-86AC-1309-96B214F4C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287" y="3524311"/>
            <a:ext cx="1544175" cy="1080584"/>
          </a:xfrm>
          <a:prstGeom prst="rect">
            <a:avLst/>
          </a:prstGeom>
        </p:spPr>
      </p:pic>
      <p:cxnSp>
        <p:nvCxnSpPr>
          <p:cNvPr id="259" name="Google Shape;287;p6">
            <a:extLst>
              <a:ext uri="{FF2B5EF4-FFF2-40B4-BE49-F238E27FC236}">
                <a16:creationId xmlns:a16="http://schemas.microsoft.com/office/drawing/2014/main" id="{F2072B9E-BC68-0399-E035-DAB0278CCC2C}"/>
              </a:ext>
            </a:extLst>
          </p:cNvPr>
          <p:cNvCxnSpPr>
            <a:cxnSpLocks/>
            <a:stCxn id="320" idx="3"/>
          </p:cNvCxnSpPr>
          <p:nvPr/>
        </p:nvCxnSpPr>
        <p:spPr>
          <a:xfrm>
            <a:off x="9973531" y="3475481"/>
            <a:ext cx="497583" cy="47439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27FE432-72DF-B877-15E9-BC2BC07A2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513" y="4274682"/>
            <a:ext cx="3445416" cy="2127706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AC277E12-4C58-6F7E-8240-82235F2CD293}"/>
              </a:ext>
            </a:extLst>
          </p:cNvPr>
          <p:cNvSpPr/>
          <p:nvPr/>
        </p:nvSpPr>
        <p:spPr>
          <a:xfrm>
            <a:off x="11397264" y="4015375"/>
            <a:ext cx="176641" cy="293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C20F678-3DED-580C-EC2F-EB6FBE71D142}"/>
              </a:ext>
            </a:extLst>
          </p:cNvPr>
          <p:cNvSpPr/>
          <p:nvPr/>
        </p:nvSpPr>
        <p:spPr>
          <a:xfrm>
            <a:off x="11490058" y="4503975"/>
            <a:ext cx="266077" cy="862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6" name="Google Shape;287;p6">
            <a:extLst>
              <a:ext uri="{FF2B5EF4-FFF2-40B4-BE49-F238E27FC236}">
                <a16:creationId xmlns:a16="http://schemas.microsoft.com/office/drawing/2014/main" id="{45C4A336-FD38-99F3-0807-D0BFE086C5AF}"/>
              </a:ext>
            </a:extLst>
          </p:cNvPr>
          <p:cNvCxnSpPr>
            <a:cxnSpLocks/>
            <a:stCxn id="284" idx="3"/>
            <a:endCxn id="285" idx="0"/>
          </p:cNvCxnSpPr>
          <p:nvPr/>
        </p:nvCxnSpPr>
        <p:spPr>
          <a:xfrm>
            <a:off x="11573905" y="4162127"/>
            <a:ext cx="49192" cy="341848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7;p6">
            <a:extLst>
              <a:ext uri="{FF2B5EF4-FFF2-40B4-BE49-F238E27FC236}">
                <a16:creationId xmlns:a16="http://schemas.microsoft.com/office/drawing/2014/main" id="{97C9BAA6-886C-7A45-7D55-465EC1669693}"/>
              </a:ext>
            </a:extLst>
          </p:cNvPr>
          <p:cNvCxnSpPr>
            <a:cxnSpLocks/>
            <a:stCxn id="285" idx="2"/>
          </p:cNvCxnSpPr>
          <p:nvPr/>
        </p:nvCxnSpPr>
        <p:spPr>
          <a:xfrm rot="5400000">
            <a:off x="8641898" y="2588682"/>
            <a:ext cx="979663" cy="4982734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5" name="그림 294">
            <a:extLst>
              <a:ext uri="{FF2B5EF4-FFF2-40B4-BE49-F238E27FC236}">
                <a16:creationId xmlns:a16="http://schemas.microsoft.com/office/drawing/2014/main" id="{B4249C88-5184-4D75-7185-4064ED240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983" y="1602985"/>
            <a:ext cx="935885" cy="13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2C17559-E87A-DCF0-85EC-6ACB07361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28B34D2B-BD50-976D-B0B0-711945CE2495}"/>
              </a:ext>
            </a:extLst>
          </p:cNvPr>
          <p:cNvSpPr/>
          <p:nvPr/>
        </p:nvSpPr>
        <p:spPr>
          <a:xfrm>
            <a:off x="214505" y="189078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1E989403-0981-58C7-1096-437ACF0AD2CA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7D270016-9546-C4F2-BE2B-7E09CB5782DD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19F21CFE-085D-30CD-32D5-033184BA6F1C}"/>
              </a:ext>
            </a:extLst>
          </p:cNvPr>
          <p:cNvSpPr txBox="1"/>
          <p:nvPr/>
        </p:nvSpPr>
        <p:spPr>
          <a:xfrm>
            <a:off x="151306" y="103825"/>
            <a:ext cx="4278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조회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189A9308-3A29-0310-81F6-060D83C24C79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정기</a:t>
            </a:r>
            <a:r>
              <a:rPr lang="en-US" altLang="ko-KR" sz="1500" dirty="0">
                <a:solidFill>
                  <a:schemeClr val="dk1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비정기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b="0" i="0" u="none" strike="noStrike" dirty="0" err="1">
                <a:solidFill>
                  <a:schemeClr val="dk1"/>
                </a:solidFill>
                <a:latin typeface="Arial" panose="020B0604020202020204" pitchFamily="34" charset="0"/>
              </a:rPr>
              <a:t>판매오더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b="0" i="0" u="none" strike="noStrike" dirty="0">
                <a:solidFill>
                  <a:schemeClr val="dk1"/>
                </a:solidFill>
                <a:latin typeface="Arial" panose="020B0604020202020204" pitchFamily="34" charset="0"/>
              </a:rPr>
              <a:t>상태에 따라 납품 오더를 생성하거나 생산을 요청할 수 있는 프로그램 </a:t>
            </a:r>
            <a:endParaRPr lang="en-US" altLang="ko-KR" sz="1500" b="0" i="0" u="none" strike="noStrike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  </a:t>
            </a:r>
            <a:r>
              <a:rPr lang="ko-KR" altLang="en-US" sz="1500" dirty="0" err="1"/>
              <a:t>비정기오더</a:t>
            </a:r>
            <a:endParaRPr lang="en-US" altLang="ko-KR" sz="1500" dirty="0"/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라인아이템 완제품 수량이 충분할 경우 </a:t>
            </a:r>
            <a:r>
              <a:rPr lang="ko-KR" altLang="en-US" sz="1500" dirty="0" err="1">
                <a:solidFill>
                  <a:schemeClr val="dk1"/>
                </a:solidFill>
              </a:rPr>
              <a:t>납품오더</a:t>
            </a:r>
            <a:r>
              <a:rPr lang="ko-KR" altLang="en-US" sz="1500" dirty="0">
                <a:solidFill>
                  <a:schemeClr val="dk1"/>
                </a:solidFill>
              </a:rPr>
              <a:t> 생성 가능 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정기오더</a:t>
            </a:r>
            <a:r>
              <a:rPr lang="ko-KR" altLang="en-US" sz="1500" dirty="0">
                <a:solidFill>
                  <a:schemeClr val="dk1"/>
                </a:solidFill>
              </a:rPr>
              <a:t> 수량을 제외한 후 라인아이템 완제품 수량이 부족할 경우 </a:t>
            </a:r>
            <a:r>
              <a:rPr lang="ko-KR" altLang="en-US" sz="1500" dirty="0" err="1">
                <a:solidFill>
                  <a:schemeClr val="dk1"/>
                </a:solidFill>
              </a:rPr>
              <a:t>생산필요수량을</a:t>
            </a:r>
            <a:r>
              <a:rPr lang="ko-KR" altLang="en-US" sz="1500" dirty="0">
                <a:solidFill>
                  <a:schemeClr val="dk1"/>
                </a:solidFill>
              </a:rPr>
              <a:t> 확인하고 생산 요청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 납품 오더가 생성된 항목은 조회 버튼을 통해 요약 확인 가능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자세히 보기를 누를 </a:t>
            </a:r>
            <a:r>
              <a:rPr lang="ko-KR" altLang="en-US" sz="1500" dirty="0">
                <a:solidFill>
                  <a:schemeClr val="dk1"/>
                </a:solidFill>
              </a:rPr>
              <a:t>경우 납품 오더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이미 생산요청이 들어간 항목은 확인 버튼을 통해 조회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  </a:t>
            </a:r>
            <a:r>
              <a:rPr lang="ko-KR" altLang="en-US" sz="1500" dirty="0" err="1"/>
              <a:t>정기오더</a:t>
            </a:r>
            <a:endParaRPr lang="en-US" altLang="ko-KR" sz="1500" dirty="0"/>
          </a:p>
          <a:p>
            <a:pPr marL="457200" lvl="0" indent="-342900">
              <a:lnSpc>
                <a:spcPct val="120000"/>
              </a:lnSpc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정기오더의</a:t>
            </a:r>
            <a:r>
              <a:rPr lang="ko-KR" altLang="en-US" sz="1500" dirty="0">
                <a:solidFill>
                  <a:schemeClr val="dk1"/>
                </a:solidFill>
              </a:rPr>
              <a:t> 경우 배치 프로그램을 통해 납품일 </a:t>
            </a:r>
            <a:r>
              <a:rPr lang="en-US" altLang="ko-KR" sz="1500" dirty="0">
                <a:solidFill>
                  <a:schemeClr val="dk1"/>
                </a:solidFill>
              </a:rPr>
              <a:t>3</a:t>
            </a:r>
            <a:r>
              <a:rPr lang="ko-KR" altLang="en-US" sz="1500" dirty="0">
                <a:solidFill>
                  <a:schemeClr val="dk1"/>
                </a:solidFill>
              </a:rPr>
              <a:t>일 전 </a:t>
            </a:r>
            <a:r>
              <a:rPr lang="ko-KR" altLang="en-US" sz="1500" dirty="0" err="1">
                <a:solidFill>
                  <a:schemeClr val="dk1"/>
                </a:solidFill>
              </a:rPr>
              <a:t>납품오더</a:t>
            </a:r>
            <a:r>
              <a:rPr lang="ko-KR" altLang="en-US" sz="1500" dirty="0">
                <a:solidFill>
                  <a:schemeClr val="dk1"/>
                </a:solidFill>
              </a:rPr>
              <a:t>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lvl="0">
              <a:lnSpc>
                <a:spcPct val="120000"/>
              </a:lnSpc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lvl="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판매오더</a:t>
            </a:r>
            <a:r>
              <a:rPr lang="en-US" altLang="ko-KR" sz="1500" dirty="0">
                <a:solidFill>
                  <a:schemeClr val="dk1"/>
                </a:solidFill>
              </a:rPr>
              <a:t>(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ZC102SDT0006</a:t>
            </a:r>
            <a:r>
              <a:rPr lang="en-US" altLang="ko-KR" sz="1500" dirty="0">
                <a:solidFill>
                  <a:schemeClr val="dk1"/>
                </a:solidFill>
              </a:rPr>
              <a:t>(H) / ZC102SDT0007(I))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납품오더</a:t>
            </a:r>
            <a:r>
              <a:rPr lang="en-US" altLang="ko-KR" sz="1500" dirty="0">
                <a:solidFill>
                  <a:schemeClr val="dk1"/>
                </a:solidFill>
              </a:rPr>
              <a:t>(ZC102SDT0004(H)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37B32101-738E-EA1A-AE0C-36E6E1454D73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9EE52111-7E0A-9451-3FAD-07A5111452FA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AE44FF5B-294C-DA3A-DFB5-9E32194DABCE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66B9D326-AA93-28E3-1874-8E0AF211B1AF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31128FC7-F6E7-EE0E-ADBA-E3C3226E5EC7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65B56398-E63A-4F77-089F-8936B6D2D4B9}"/>
              </a:ext>
            </a:extLst>
          </p:cNvPr>
          <p:cNvSpPr txBox="1"/>
          <p:nvPr/>
        </p:nvSpPr>
        <p:spPr>
          <a:xfrm>
            <a:off x="8355851" y="239016"/>
            <a:ext cx="32980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</a:t>
            </a:r>
            <a:r>
              <a:rPr lang="en-US" altLang="ko-KR" sz="1800" dirty="0">
                <a:solidFill>
                  <a:schemeClr val="dk1"/>
                </a:solidFill>
              </a:rPr>
              <a:t>SD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R0003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451763A7-55AF-28B8-FBD0-63091C3DC367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E48C5843-DDAF-ADDE-8E8F-D0DAB92AC047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BFAA62A8-EC1F-B122-75E0-4D1D5B2103C1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67417EAB-FB6E-7A5E-FDE4-921DD5D5007F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>
                <a:solidFill>
                  <a:schemeClr val="lt1"/>
                </a:solidFill>
              </a:rPr>
              <a:t>조회용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F9BC96AF-DF7F-85C1-8F89-7CD133E00670}"/>
              </a:ext>
            </a:extLst>
          </p:cNvPr>
          <p:cNvSpPr/>
          <p:nvPr/>
        </p:nvSpPr>
        <p:spPr>
          <a:xfrm flipV="1">
            <a:off x="6215523" y="4478866"/>
            <a:ext cx="1089094" cy="5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0AAAB0-0457-4665-1E68-D898D213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-260"/>
          <a:stretch>
            <a:fillRect/>
          </a:stretch>
        </p:blipFill>
        <p:spPr>
          <a:xfrm>
            <a:off x="6183235" y="1870408"/>
            <a:ext cx="4044483" cy="24266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087EB0-11D8-1EC8-229F-55A2BC07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748"/>
          <a:stretch>
            <a:fillRect/>
          </a:stretch>
        </p:blipFill>
        <p:spPr>
          <a:xfrm>
            <a:off x="9045735" y="3083752"/>
            <a:ext cx="2921412" cy="232929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FD87A7-769E-3E42-E94C-997804CDC4FC}"/>
              </a:ext>
            </a:extLst>
          </p:cNvPr>
          <p:cNvSpPr/>
          <p:nvPr/>
        </p:nvSpPr>
        <p:spPr>
          <a:xfrm>
            <a:off x="6276371" y="2645507"/>
            <a:ext cx="277463" cy="617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6230C3-D711-B61D-6FAD-D655C5A98DC0}"/>
              </a:ext>
            </a:extLst>
          </p:cNvPr>
          <p:cNvSpPr/>
          <p:nvPr/>
        </p:nvSpPr>
        <p:spPr>
          <a:xfrm>
            <a:off x="9403746" y="3826377"/>
            <a:ext cx="277463" cy="617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8F5D8D-4565-189F-9902-5FF030E2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438" y="3500493"/>
            <a:ext cx="802040" cy="775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0EF58B-2024-E39F-CF62-EFD3009C4E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2820"/>
          <a:stretch>
            <a:fillRect/>
          </a:stretch>
        </p:blipFill>
        <p:spPr>
          <a:xfrm>
            <a:off x="6202717" y="4199091"/>
            <a:ext cx="1990498" cy="664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FF1E2F-FE65-73F6-4B64-D1A1421EC00C}"/>
              </a:ext>
            </a:extLst>
          </p:cNvPr>
          <p:cNvSpPr/>
          <p:nvPr/>
        </p:nvSpPr>
        <p:spPr>
          <a:xfrm flipV="1">
            <a:off x="7636447" y="3733748"/>
            <a:ext cx="249237" cy="636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6A5B14-1771-2690-A2FA-487743B530DF}"/>
              </a:ext>
            </a:extLst>
          </p:cNvPr>
          <p:cNvSpPr/>
          <p:nvPr/>
        </p:nvSpPr>
        <p:spPr>
          <a:xfrm flipV="1">
            <a:off x="6234869" y="4203663"/>
            <a:ext cx="1934978" cy="65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25E086-C053-AEA0-79B2-3FF7E9720761}"/>
              </a:ext>
            </a:extLst>
          </p:cNvPr>
          <p:cNvSpPr/>
          <p:nvPr/>
        </p:nvSpPr>
        <p:spPr>
          <a:xfrm flipV="1">
            <a:off x="8564627" y="4187894"/>
            <a:ext cx="249237" cy="636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6" name="Google Shape;287;p6">
            <a:extLst>
              <a:ext uri="{FF2B5EF4-FFF2-40B4-BE49-F238E27FC236}">
                <a16:creationId xmlns:a16="http://schemas.microsoft.com/office/drawing/2014/main" id="{31F238AC-503B-0DA8-504A-ED38FBC6A5CF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8169847" y="4219735"/>
            <a:ext cx="394780" cy="164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1" name="그림 260">
            <a:extLst>
              <a:ext uri="{FF2B5EF4-FFF2-40B4-BE49-F238E27FC236}">
                <a16:creationId xmlns:a16="http://schemas.microsoft.com/office/drawing/2014/main" id="{84602828-BD02-9DF4-9414-DE6E302BA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269" y="4307521"/>
            <a:ext cx="2840740" cy="749023"/>
          </a:xfrm>
          <a:prstGeom prst="rect">
            <a:avLst/>
          </a:prstGeom>
        </p:spPr>
      </p:pic>
      <p:cxnSp>
        <p:nvCxnSpPr>
          <p:cNvPr id="263" name="Google Shape;287;p6">
            <a:extLst>
              <a:ext uri="{FF2B5EF4-FFF2-40B4-BE49-F238E27FC236}">
                <a16:creationId xmlns:a16="http://schemas.microsoft.com/office/drawing/2014/main" id="{C72A13C8-98C1-C21A-522C-3F410F8CDF27}"/>
              </a:ext>
            </a:extLst>
          </p:cNvPr>
          <p:cNvCxnSpPr>
            <a:cxnSpLocks/>
            <a:stCxn id="31" idx="0"/>
            <a:endCxn id="262" idx="2"/>
          </p:cNvCxnSpPr>
          <p:nvPr/>
        </p:nvCxnSpPr>
        <p:spPr>
          <a:xfrm rot="5400000">
            <a:off x="7372116" y="3652802"/>
            <a:ext cx="718357" cy="19159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48B2E5A-89F6-C164-B2C1-A0C586AEE0D3}"/>
              </a:ext>
            </a:extLst>
          </p:cNvPr>
          <p:cNvSpPr/>
          <p:nvPr/>
        </p:nvSpPr>
        <p:spPr>
          <a:xfrm flipV="1">
            <a:off x="7638035" y="3309172"/>
            <a:ext cx="233364" cy="636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3" name="그림 272">
            <a:extLst>
              <a:ext uri="{FF2B5EF4-FFF2-40B4-BE49-F238E27FC236}">
                <a16:creationId xmlns:a16="http://schemas.microsoft.com/office/drawing/2014/main" id="{1FAF500F-B73A-D50E-D9D7-CF945EE26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245" y="2267617"/>
            <a:ext cx="1087945" cy="481064"/>
          </a:xfrm>
          <a:prstGeom prst="rect">
            <a:avLst/>
          </a:prstGeom>
        </p:spPr>
      </p:pic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D9EF69DE-70D2-011D-9EA6-1198DFD78243}"/>
              </a:ext>
            </a:extLst>
          </p:cNvPr>
          <p:cNvSpPr/>
          <p:nvPr/>
        </p:nvSpPr>
        <p:spPr>
          <a:xfrm flipV="1">
            <a:off x="8734469" y="2352697"/>
            <a:ext cx="268286" cy="62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3" name="Google Shape;287;p6">
            <a:extLst>
              <a:ext uri="{FF2B5EF4-FFF2-40B4-BE49-F238E27FC236}">
                <a16:creationId xmlns:a16="http://schemas.microsoft.com/office/drawing/2014/main" id="{DAD839B3-A862-12F3-3302-355F84D51B2A}"/>
              </a:ext>
            </a:extLst>
          </p:cNvPr>
          <p:cNvCxnSpPr>
            <a:cxnSpLocks/>
            <a:stCxn id="266" idx="3"/>
            <a:endCxn id="292" idx="1"/>
          </p:cNvCxnSpPr>
          <p:nvPr/>
        </p:nvCxnSpPr>
        <p:spPr>
          <a:xfrm flipV="1">
            <a:off x="7871399" y="2383907"/>
            <a:ext cx="863070" cy="95710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8D720E50-6A84-35C8-5581-237CF46F8153}"/>
              </a:ext>
            </a:extLst>
          </p:cNvPr>
          <p:cNvSpPr/>
          <p:nvPr/>
        </p:nvSpPr>
        <p:spPr>
          <a:xfrm>
            <a:off x="10261521" y="4052870"/>
            <a:ext cx="210053" cy="106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0" name="Google Shape;287;p6">
            <a:extLst>
              <a:ext uri="{FF2B5EF4-FFF2-40B4-BE49-F238E27FC236}">
                <a16:creationId xmlns:a16="http://schemas.microsoft.com/office/drawing/2014/main" id="{B3CB68C4-38EB-7059-FF0F-49A84098FE70}"/>
              </a:ext>
            </a:extLst>
          </p:cNvPr>
          <p:cNvCxnSpPr>
            <a:cxnSpLocks/>
            <a:stCxn id="23" idx="3"/>
            <a:endCxn id="299" idx="1"/>
          </p:cNvCxnSpPr>
          <p:nvPr/>
        </p:nvCxnSpPr>
        <p:spPr>
          <a:xfrm>
            <a:off x="9681209" y="3857232"/>
            <a:ext cx="580312" cy="24909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" name="Google Shape;287;p6">
            <a:extLst>
              <a:ext uri="{FF2B5EF4-FFF2-40B4-BE49-F238E27FC236}">
                <a16:creationId xmlns:a16="http://schemas.microsoft.com/office/drawing/2014/main" id="{35E5C469-F61D-DDEC-F74E-0E415E2CCEB7}"/>
              </a:ext>
            </a:extLst>
          </p:cNvPr>
          <p:cNvCxnSpPr>
            <a:cxnSpLocks/>
            <a:stCxn id="3" idx="1"/>
            <a:endCxn id="9" idx="1"/>
          </p:cNvCxnSpPr>
          <p:nvPr/>
        </p:nvCxnSpPr>
        <p:spPr>
          <a:xfrm rot="10800000" flipV="1">
            <a:off x="6202717" y="3765589"/>
            <a:ext cx="1433730" cy="466742"/>
          </a:xfrm>
          <a:prstGeom prst="bentConnector3">
            <a:avLst>
              <a:gd name="adj1" fmla="val 115944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4BC9578B-4C82-7D87-B1E6-B79210D1EAFC}"/>
              </a:ext>
            </a:extLst>
          </p:cNvPr>
          <p:cNvSpPr/>
          <p:nvPr/>
        </p:nvSpPr>
        <p:spPr>
          <a:xfrm flipV="1">
            <a:off x="8827339" y="2876951"/>
            <a:ext cx="212045" cy="154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3" name="Google Shape;287;p6">
            <a:extLst>
              <a:ext uri="{FF2B5EF4-FFF2-40B4-BE49-F238E27FC236}">
                <a16:creationId xmlns:a16="http://schemas.microsoft.com/office/drawing/2014/main" id="{0354B568-3FD9-932E-F17E-6EDA991A45D9}"/>
              </a:ext>
            </a:extLst>
          </p:cNvPr>
          <p:cNvCxnSpPr>
            <a:cxnSpLocks/>
            <a:endCxn id="331" idx="1"/>
          </p:cNvCxnSpPr>
          <p:nvPr/>
        </p:nvCxnSpPr>
        <p:spPr>
          <a:xfrm flipV="1">
            <a:off x="8302934" y="2954009"/>
            <a:ext cx="524405" cy="3870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11554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88D4AC6D-B30F-99F8-CBF4-55D56BBA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8DE121ED-4858-B371-7D74-E8DA69E101F4}"/>
              </a:ext>
            </a:extLst>
          </p:cNvPr>
          <p:cNvSpPr/>
          <p:nvPr/>
        </p:nvSpPr>
        <p:spPr>
          <a:xfrm>
            <a:off x="259712" y="231452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6A080BA9-E3B4-2552-80EC-ADA0DC5FA456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720ECD8F-A577-8A48-16B3-0BB17D9BB285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3CEA1295-5400-4186-CF46-F5CCFE59A6A2}"/>
              </a:ext>
            </a:extLst>
          </p:cNvPr>
          <p:cNvSpPr txBox="1"/>
          <p:nvPr/>
        </p:nvSpPr>
        <p:spPr>
          <a:xfrm>
            <a:off x="151306" y="103825"/>
            <a:ext cx="4278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>
                <a:solidFill>
                  <a:schemeClr val="lt1"/>
                </a:solidFill>
              </a:rPr>
              <a:t>사료 </a:t>
            </a:r>
            <a:r>
              <a:rPr lang="ko-KR" altLang="en-US" sz="2000" dirty="0" err="1">
                <a:solidFill>
                  <a:schemeClr val="lt1"/>
                </a:solidFill>
              </a:rPr>
              <a:t>생산오더</a:t>
            </a:r>
            <a:r>
              <a:rPr lang="ko-KR" altLang="en-US" sz="2000" dirty="0">
                <a:solidFill>
                  <a:schemeClr val="lt1"/>
                </a:solidFill>
              </a:rPr>
              <a:t> 생성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CDD40448-A10B-A439-0568-067B65DD4CA7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유통기한이 임박한 자재들에 대해 최대 생산 가능한 사료 수량을 계산하여 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생산오더를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생성하고 나머지는 폐기 처리하는 프로그램</a:t>
            </a:r>
            <a:endParaRPr lang="en-US" altLang="ko-KR" sz="1500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500" dirty="0"/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사료창고에 들어온 유통기한 임박 자재 확인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BOM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고려하여 최대 생산가능한 사료의 수량을 계산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생산오더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생성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생산오더가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생성되고 사용된 자재는 출고처리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남은 자재는 폐기처리 진행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 진행 중인 사료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생산오더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조회 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생산오더</a:t>
            </a:r>
            <a:r>
              <a:rPr lang="en-US" altLang="ko-KR" sz="1500" dirty="0">
                <a:solidFill>
                  <a:schemeClr val="dk1"/>
                </a:solidFill>
              </a:rPr>
              <a:t>(ZC102PPT0014)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원자재창고</a:t>
            </a:r>
            <a:r>
              <a:rPr lang="en-US" altLang="ko-KR" sz="1500" dirty="0">
                <a:solidFill>
                  <a:schemeClr val="dk1"/>
                </a:solidFill>
              </a:rPr>
              <a:t>(ZC102MMT0005)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자재 관리</a:t>
            </a:r>
            <a:r>
              <a:rPr lang="en-US" altLang="ko-KR" sz="1500" dirty="0">
                <a:solidFill>
                  <a:schemeClr val="dk1"/>
                </a:solidFill>
              </a:rPr>
              <a:t>(ZC102MMT0001)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반품</a:t>
            </a:r>
            <a:r>
              <a:rPr lang="en-US" altLang="ko-KR" sz="1500" dirty="0">
                <a:solidFill>
                  <a:schemeClr val="dk1"/>
                </a:solidFill>
              </a:rPr>
              <a:t>/</a:t>
            </a:r>
            <a:r>
              <a:rPr lang="ko-KR" altLang="en-US" sz="1500" dirty="0">
                <a:solidFill>
                  <a:schemeClr val="dk1"/>
                </a:solidFill>
              </a:rPr>
              <a:t>폐기</a:t>
            </a:r>
            <a:r>
              <a:rPr lang="en-US" altLang="ko-KR" sz="1500" dirty="0">
                <a:solidFill>
                  <a:schemeClr val="dk1"/>
                </a:solidFill>
              </a:rPr>
              <a:t>(ZC102MMT0018)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자재문서</a:t>
            </a:r>
            <a:r>
              <a:rPr lang="en-US" altLang="ko-KR" sz="1500" dirty="0">
                <a:solidFill>
                  <a:schemeClr val="dk1"/>
                </a:solidFill>
              </a:rPr>
              <a:t>(ZC102MMT0012(H) / ZC102MMT0013(I))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3C20A229-AE39-93A3-B2CC-FA46DB923088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84D90E46-4F03-40FE-0913-35275B22F6E1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2BAB9BA4-7CFE-61EE-C878-0AAA18B0C3CF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E043983C-E162-60DE-4451-40CC913AC52B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81723384-8E0B-D61D-0602-A224FABFB814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>
            <a:extLst>
              <a:ext uri="{FF2B5EF4-FFF2-40B4-BE49-F238E27FC236}">
                <a16:creationId xmlns:a16="http://schemas.microsoft.com/office/drawing/2014/main" id="{C04A4A59-F33C-E79F-7B5F-108834BDFCF5}"/>
              </a:ext>
            </a:extLst>
          </p:cNvPr>
          <p:cNvSpPr txBox="1"/>
          <p:nvPr/>
        </p:nvSpPr>
        <p:spPr>
          <a:xfrm>
            <a:off x="8355851" y="239016"/>
            <a:ext cx="32980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ZC102PPR0011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7A4B346-8636-334E-180F-6C1E0A119620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2601EE2E-32D4-1AFF-6B2A-2F8577FE6098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435151EE-F36E-8D80-7980-BCD45E0EC914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41C9B2F2-8390-295A-8076-C7FFF1A51D46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</a:t>
            </a:r>
            <a:r>
              <a:rPr lang="ko-KR" altLang="en-US" sz="1800" dirty="0">
                <a:solidFill>
                  <a:schemeClr val="lt1"/>
                </a:solidFill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E19BE9-832A-53BD-39D8-71FFCB5F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60" y="1408341"/>
            <a:ext cx="3230941" cy="1938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3F61E-BE0B-BA51-DBE9-0A19C8E35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798" y="2670678"/>
            <a:ext cx="3764341" cy="22556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F422A-2688-5AE1-79D1-F56175DF3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123" y="4415761"/>
            <a:ext cx="3540172" cy="2124103"/>
          </a:xfrm>
          <a:prstGeom prst="rect">
            <a:avLst/>
          </a:prstGeom>
        </p:spPr>
      </p:pic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9113FD45-293E-457E-A5B3-BE232D0025FD}"/>
              </a:ext>
            </a:extLst>
          </p:cNvPr>
          <p:cNvSpPr/>
          <p:nvPr/>
        </p:nvSpPr>
        <p:spPr>
          <a:xfrm rot="5400000">
            <a:off x="6223711" y="1578689"/>
            <a:ext cx="66914" cy="125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Google Shape;287;p6">
            <a:extLst>
              <a:ext uri="{FF2B5EF4-FFF2-40B4-BE49-F238E27FC236}">
                <a16:creationId xmlns:a16="http://schemas.microsoft.com/office/drawing/2014/main" id="{747D688D-E725-0639-2E19-A15EC5BE3563}"/>
              </a:ext>
            </a:extLst>
          </p:cNvPr>
          <p:cNvCxnSpPr>
            <a:cxnSpLocks/>
            <a:stCxn id="301" idx="2"/>
          </p:cNvCxnSpPr>
          <p:nvPr/>
        </p:nvCxnSpPr>
        <p:spPr>
          <a:xfrm rot="10800000" flipH="1" flipV="1">
            <a:off x="6194497" y="1641359"/>
            <a:ext cx="998466" cy="1195503"/>
          </a:xfrm>
          <a:prstGeom prst="bentConnector4">
            <a:avLst>
              <a:gd name="adj1" fmla="val -22895"/>
              <a:gd name="adj2" fmla="val 52621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AF861-7384-773C-8282-48AD1FD1BE9A}"/>
              </a:ext>
            </a:extLst>
          </p:cNvPr>
          <p:cNvSpPr/>
          <p:nvPr/>
        </p:nvSpPr>
        <p:spPr>
          <a:xfrm rot="5400000">
            <a:off x="8064578" y="3267153"/>
            <a:ext cx="61828" cy="322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F47CBA-C1A3-5B54-3160-A82D51776B66}"/>
              </a:ext>
            </a:extLst>
          </p:cNvPr>
          <p:cNvSpPr/>
          <p:nvPr/>
        </p:nvSpPr>
        <p:spPr>
          <a:xfrm rot="5400000">
            <a:off x="8657390" y="2901119"/>
            <a:ext cx="58069" cy="661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0BAE13-1AB3-9489-8145-C772F13E41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140" r="28497"/>
          <a:stretch>
            <a:fillRect/>
          </a:stretch>
        </p:blipFill>
        <p:spPr>
          <a:xfrm>
            <a:off x="10638693" y="4415761"/>
            <a:ext cx="1321813" cy="21241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62E63A7-1A10-736C-81B0-16C76DD8F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999" y="5058656"/>
            <a:ext cx="351514" cy="13733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0C5873-E16D-62C5-2FAE-BCBD1F9D918A}"/>
              </a:ext>
            </a:extLst>
          </p:cNvPr>
          <p:cNvSpPr/>
          <p:nvPr/>
        </p:nvSpPr>
        <p:spPr>
          <a:xfrm rot="5400000">
            <a:off x="9888059" y="4709637"/>
            <a:ext cx="190720" cy="902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Google Shape;287;p6">
            <a:extLst>
              <a:ext uri="{FF2B5EF4-FFF2-40B4-BE49-F238E27FC236}">
                <a16:creationId xmlns:a16="http://schemas.microsoft.com/office/drawing/2014/main" id="{E6AF1305-2635-0642-E0EF-284F58CDC49D}"/>
              </a:ext>
            </a:extLst>
          </p:cNvPr>
          <p:cNvCxnSpPr>
            <a:cxnSpLocks/>
          </p:cNvCxnSpPr>
          <p:nvPr/>
        </p:nvCxnSpPr>
        <p:spPr>
          <a:xfrm>
            <a:off x="8243136" y="3429000"/>
            <a:ext cx="1275612" cy="1732607"/>
          </a:xfrm>
          <a:prstGeom prst="bentConnector3">
            <a:avLst>
              <a:gd name="adj1" fmla="val 1216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71689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1D68854-1CA3-97AF-D930-7CD87CD4A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3FE19716-C585-6AFD-A09A-274186C9105B}"/>
              </a:ext>
            </a:extLst>
          </p:cNvPr>
          <p:cNvSpPr/>
          <p:nvPr/>
        </p:nvSpPr>
        <p:spPr>
          <a:xfrm>
            <a:off x="259712" y="231452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B4BF9F5F-54CB-645E-DBA5-A03E168AA520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686AE195-D1B6-D635-36F6-4690EE9CC12D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EA98C254-3F4F-1D02-B6CD-C3639BE05F58}"/>
              </a:ext>
            </a:extLst>
          </p:cNvPr>
          <p:cNvSpPr txBox="1"/>
          <p:nvPr/>
        </p:nvSpPr>
        <p:spPr>
          <a:xfrm>
            <a:off x="151306" y="103825"/>
            <a:ext cx="4278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배송 </a:t>
            </a:r>
            <a:r>
              <a:rPr lang="en-US" altLang="ko-KR" sz="2000" dirty="0">
                <a:solidFill>
                  <a:schemeClr val="lt1"/>
                </a:solidFill>
              </a:rPr>
              <a:t>KPI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8FB76E8E-667D-AEE4-FAC3-FD4686F5D8A5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배송 업체와 긴급 배송 기사에 대한 </a:t>
            </a:r>
            <a:r>
              <a:rPr lang="en-US" altLang="ko-KR" sz="1500" dirty="0">
                <a:solidFill>
                  <a:schemeClr val="dk1"/>
                </a:solidFill>
                <a:latin typeface="Arial" panose="020B0604020202020204" pitchFamily="34" charset="0"/>
              </a:rPr>
              <a:t>KPI 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조회</a:t>
            </a:r>
            <a:r>
              <a:rPr lang="en-US" altLang="ko-KR" sz="150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/>
          </a:p>
          <a:p>
            <a:pPr marL="4000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신선식품이므로</a:t>
            </a:r>
            <a:r>
              <a:rPr lang="ko-KR" altLang="en-US" sz="1500" dirty="0">
                <a:solidFill>
                  <a:schemeClr val="dk1"/>
                </a:solidFill>
              </a:rPr>
              <a:t> 배송이 중요한 만큼 </a:t>
            </a:r>
            <a:r>
              <a:rPr lang="en-US" altLang="ko-KR" sz="1500" dirty="0">
                <a:solidFill>
                  <a:schemeClr val="dk1"/>
                </a:solidFill>
              </a:rPr>
              <a:t>KPI</a:t>
            </a:r>
            <a:r>
              <a:rPr lang="ko-KR" altLang="en-US" sz="1500" dirty="0">
                <a:solidFill>
                  <a:schemeClr val="dk1"/>
                </a:solidFill>
              </a:rPr>
              <a:t>를 관리하여 특정 지표가 아래로 떨어지는 경우 업체 변경이 가능하도록 한다</a:t>
            </a:r>
            <a:r>
              <a:rPr lang="en-US" altLang="ko-KR" sz="1500" dirty="0">
                <a:solidFill>
                  <a:schemeClr val="dk1"/>
                </a:solidFill>
              </a:rPr>
              <a:t>.</a:t>
            </a: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배송 </a:t>
            </a:r>
            <a:r>
              <a:rPr lang="en-US" altLang="ko-KR" sz="1500" dirty="0">
                <a:solidFill>
                  <a:schemeClr val="dk1"/>
                </a:solidFill>
              </a:rPr>
              <a:t>KPI(ZC102SDT00013)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704F12CD-05BD-743A-129C-BF6E6C84FAC8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7CCB342F-6845-22DD-0872-DEB6183EC082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F0B5D638-73BD-D78F-4B5A-042769DEB89B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A82A66D3-DC1E-B09B-5F9D-3BAD91AD1C89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55F875F4-0394-A754-9412-40C4AF133D16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97D7AE40-C553-1BB1-84B0-66B19F0400B5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0D68EA02-0F84-DD49-5C0F-F0F8DFAC5989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A6B01884-E2D9-7515-5879-701C7447437E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2C5B0735-3C9E-8370-A19D-8A99256B2EE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</a:t>
            </a:r>
            <a:r>
              <a:rPr lang="ko-KR" altLang="en-US" sz="1800" dirty="0">
                <a:solidFill>
                  <a:schemeClr val="lt1"/>
                </a:solidFill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D61C81-8E8A-7234-5E20-9E8B1FCA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96" y="1645920"/>
            <a:ext cx="5574392" cy="48164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021E1D-D91C-ABB7-42DD-1BF871E6E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67" y="1770313"/>
            <a:ext cx="620354" cy="2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5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C1CAEB2A-E559-B75D-E9AD-E5654EAB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>
            <a:extLst>
              <a:ext uri="{FF2B5EF4-FFF2-40B4-BE49-F238E27FC236}">
                <a16:creationId xmlns:a16="http://schemas.microsoft.com/office/drawing/2014/main" id="{7EAD36BD-BEE3-EF61-8538-76376996B3C3}"/>
              </a:ext>
            </a:extLst>
          </p:cNvPr>
          <p:cNvSpPr/>
          <p:nvPr/>
        </p:nvSpPr>
        <p:spPr>
          <a:xfrm>
            <a:off x="259712" y="231452"/>
            <a:ext cx="11715750" cy="6376989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6">
            <a:extLst>
              <a:ext uri="{FF2B5EF4-FFF2-40B4-BE49-F238E27FC236}">
                <a16:creationId xmlns:a16="http://schemas.microsoft.com/office/drawing/2014/main" id="{89D02D01-C044-010D-157C-AA0917371BDF}"/>
              </a:ext>
            </a:extLst>
          </p:cNvPr>
          <p:cNvSpPr/>
          <p:nvPr/>
        </p:nvSpPr>
        <p:spPr>
          <a:xfrm>
            <a:off x="238125" y="216918"/>
            <a:ext cx="11715750" cy="771662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6">
            <a:extLst>
              <a:ext uri="{FF2B5EF4-FFF2-40B4-BE49-F238E27FC236}">
                <a16:creationId xmlns:a16="http://schemas.microsoft.com/office/drawing/2014/main" id="{404A9B04-26FB-03DD-0CF8-89DCB6584050}"/>
              </a:ext>
            </a:extLst>
          </p:cNvPr>
          <p:cNvSpPr/>
          <p:nvPr/>
        </p:nvSpPr>
        <p:spPr>
          <a:xfrm rot="10800000">
            <a:off x="0" y="0"/>
            <a:ext cx="5104016" cy="988578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>
            <a:extLst>
              <a:ext uri="{FF2B5EF4-FFF2-40B4-BE49-F238E27FC236}">
                <a16:creationId xmlns:a16="http://schemas.microsoft.com/office/drawing/2014/main" id="{CCA96664-F4E8-23EF-8363-10BA03017878}"/>
              </a:ext>
            </a:extLst>
          </p:cNvPr>
          <p:cNvSpPr txBox="1"/>
          <p:nvPr/>
        </p:nvSpPr>
        <p:spPr>
          <a:xfrm>
            <a:off x="151306" y="103825"/>
            <a:ext cx="42784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>
                <a:solidFill>
                  <a:schemeClr val="lt1"/>
                </a:solidFill>
              </a:rPr>
              <a:t>SD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수요예측 및 생산계획 생성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>
            <a:extLst>
              <a:ext uri="{FF2B5EF4-FFF2-40B4-BE49-F238E27FC236}">
                <a16:creationId xmlns:a16="http://schemas.microsoft.com/office/drawing/2014/main" id="{300730C7-5B92-08C6-0BF5-7CAF63676CFE}"/>
              </a:ext>
            </a:extLst>
          </p:cNvPr>
          <p:cNvSpPr/>
          <p:nvPr/>
        </p:nvSpPr>
        <p:spPr>
          <a:xfrm>
            <a:off x="279548" y="1365170"/>
            <a:ext cx="5862192" cy="5200897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20000"/>
              </a:lnSpc>
              <a:buSzPts val="1800"/>
            </a:pP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플랜트 별 작년 정기</a:t>
            </a:r>
            <a:r>
              <a:rPr lang="en-US" altLang="ko-KR" sz="1500" dirty="0">
                <a:solidFill>
                  <a:schemeClr val="dk1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비정기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Arial" panose="020B0604020202020204" pitchFamily="34" charset="0"/>
              </a:rPr>
              <a:t>판매오더를</a:t>
            </a:r>
            <a:r>
              <a:rPr lang="ko-KR" altLang="en-US" sz="1500" dirty="0">
                <a:solidFill>
                  <a:schemeClr val="dk1"/>
                </a:solidFill>
                <a:latin typeface="Arial" panose="020B0604020202020204" pitchFamily="34" charset="0"/>
              </a:rPr>
              <a:t> 조회하여 판매량 추이를 확인하고 이에 따라 수요 예측 및 생산계획을 생성하는 프로그램</a:t>
            </a:r>
            <a:endParaRPr lang="en-US" altLang="ko-KR" sz="1500" dirty="0">
              <a:solidFill>
                <a:schemeClr val="dk1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buSzPts val="1800"/>
            </a:pPr>
            <a:endParaRPr lang="en-US" altLang="ko-KR" sz="1500" dirty="0"/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사료창고에 들어온 유통기한 임박 자재 확인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플랜트 별 정기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비정기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자재별로 조회 및 계절별 </a:t>
            </a:r>
            <a:r>
              <a:rPr lang="en-US" altLang="ko-KR" sz="1500" dirty="0">
                <a:solidFill>
                  <a:schemeClr val="dk1"/>
                </a:solidFill>
              </a:rPr>
              <a:t>TOP3 </a:t>
            </a:r>
            <a:r>
              <a:rPr lang="ko-KR" altLang="en-US" sz="1500" dirty="0">
                <a:solidFill>
                  <a:schemeClr val="dk1"/>
                </a:solidFill>
              </a:rPr>
              <a:t>판매량에 해당하는 자재 확인 가능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작년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비정기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판매오더</a:t>
            </a:r>
            <a:r>
              <a:rPr lang="ko-KR" altLang="en-US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기반</a:t>
            </a:r>
            <a:r>
              <a:rPr lang="en-US" altLang="ko-KR" sz="1500" dirty="0">
                <a:solidFill>
                  <a:schemeClr val="dk1"/>
                </a:solidFill>
              </a:rPr>
              <a:t> </a:t>
            </a:r>
            <a:r>
              <a:rPr lang="ko-KR" altLang="en-US" sz="1500" dirty="0">
                <a:solidFill>
                  <a:schemeClr val="dk1"/>
                </a:solidFill>
              </a:rPr>
              <a:t>수요를 예측하여 올해 </a:t>
            </a:r>
            <a:r>
              <a:rPr lang="ko-KR" altLang="en-US" sz="1500" dirty="0" err="1">
                <a:solidFill>
                  <a:schemeClr val="dk1"/>
                </a:solidFill>
              </a:rPr>
              <a:t>정기오더</a:t>
            </a:r>
            <a:r>
              <a:rPr lang="ko-KR" altLang="en-US" sz="1500" dirty="0">
                <a:solidFill>
                  <a:schemeClr val="dk1"/>
                </a:solidFill>
              </a:rPr>
              <a:t> 수량을 더해 생산계획 생성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500" dirty="0">
              <a:solidFill>
                <a:schemeClr val="dk1"/>
              </a:solidFill>
            </a:endParaRPr>
          </a:p>
          <a:p>
            <a:pPr marL="114300"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>
                <a:solidFill>
                  <a:schemeClr val="dk1"/>
                </a:solidFill>
              </a:rPr>
              <a:t>생산계획</a:t>
            </a:r>
            <a:r>
              <a:rPr lang="en-US" altLang="ko-KR" sz="1500" dirty="0">
                <a:solidFill>
                  <a:schemeClr val="dk1"/>
                </a:solidFill>
              </a:rPr>
              <a:t>(ZC102PPT0001)</a:t>
            </a:r>
          </a:p>
          <a:p>
            <a:pPr marL="400050" indent="-285750">
              <a:lnSpc>
                <a:spcPct val="120000"/>
              </a:lnSpc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sz="1500" dirty="0" err="1">
                <a:solidFill>
                  <a:schemeClr val="dk1"/>
                </a:solidFill>
              </a:rPr>
              <a:t>판매오더</a:t>
            </a:r>
            <a:r>
              <a:rPr lang="en-US" altLang="ko-KR" sz="1500" dirty="0">
                <a:solidFill>
                  <a:schemeClr val="dk1"/>
                </a:solidFill>
              </a:rPr>
              <a:t>(ZC102SDT0006(H), ZC102SDT0007(I))</a:t>
            </a:r>
            <a:r>
              <a:rPr lang="ko-KR" altLang="en-US" sz="1500" dirty="0">
                <a:solidFill>
                  <a:schemeClr val="dk1"/>
                </a:solidFill>
              </a:rPr>
              <a:t/>
            </a:r>
            <a:br>
              <a:rPr lang="ko-KR" altLang="en-US" sz="1500" dirty="0">
                <a:solidFill>
                  <a:schemeClr val="dk1"/>
                </a:solidFill>
              </a:rPr>
            </a:br>
            <a: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74" name="Google Shape;274;p6">
            <a:extLst>
              <a:ext uri="{FF2B5EF4-FFF2-40B4-BE49-F238E27FC236}">
                <a16:creationId xmlns:a16="http://schemas.microsoft.com/office/drawing/2014/main" id="{2E9BBAB5-D559-2D66-7979-1B2E430FF8EF}"/>
              </a:ext>
            </a:extLst>
          </p:cNvPr>
          <p:cNvSpPr/>
          <p:nvPr/>
        </p:nvSpPr>
        <p:spPr>
          <a:xfrm>
            <a:off x="323850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>
            <a:extLst>
              <a:ext uri="{FF2B5EF4-FFF2-40B4-BE49-F238E27FC236}">
                <a16:creationId xmlns:a16="http://schemas.microsoft.com/office/drawing/2014/main" id="{E3FB4BFD-3F75-C7B2-7DA0-6D3F981DD5AB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>
            <a:extLst>
              <a:ext uri="{FF2B5EF4-FFF2-40B4-BE49-F238E27FC236}">
                <a16:creationId xmlns:a16="http://schemas.microsoft.com/office/drawing/2014/main" id="{A3EA7694-FBFD-49C0-39D3-839F6734A667}"/>
              </a:ext>
            </a:extLst>
          </p:cNvPr>
          <p:cNvSpPr txBox="1"/>
          <p:nvPr/>
        </p:nvSpPr>
        <p:spPr>
          <a:xfrm>
            <a:off x="5029589" y="-31994"/>
            <a:ext cx="199920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dirty="0"/>
              <a:t>Fiori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>
            <a:extLst>
              <a:ext uri="{FF2B5EF4-FFF2-40B4-BE49-F238E27FC236}">
                <a16:creationId xmlns:a16="http://schemas.microsoft.com/office/drawing/2014/main" id="{AAECCE8A-2B06-0EEF-220D-3CC9E8436303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>
            <a:extLst>
              <a:ext uri="{FF2B5EF4-FFF2-40B4-BE49-F238E27FC236}">
                <a16:creationId xmlns:a16="http://schemas.microsoft.com/office/drawing/2014/main" id="{395BB877-C3A5-8B16-8FE1-CAD40569607C}"/>
              </a:ext>
            </a:extLst>
          </p:cNvPr>
          <p:cNvSpPr/>
          <p:nvPr/>
        </p:nvSpPr>
        <p:spPr>
          <a:xfrm>
            <a:off x="6138861" y="1010010"/>
            <a:ext cx="5729286" cy="347901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>
            <a:extLst>
              <a:ext uri="{FF2B5EF4-FFF2-40B4-BE49-F238E27FC236}">
                <a16:creationId xmlns:a16="http://schemas.microsoft.com/office/drawing/2014/main" id="{C5B403E1-9919-8C5B-B703-32503EF2880D}"/>
              </a:ext>
            </a:extLst>
          </p:cNvPr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한소연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>
            <a:extLst>
              <a:ext uri="{FF2B5EF4-FFF2-40B4-BE49-F238E27FC236}">
                <a16:creationId xmlns:a16="http://schemas.microsoft.com/office/drawing/2014/main" id="{98001754-986D-D56C-06BF-44893E3B7C91}"/>
              </a:ext>
            </a:extLst>
          </p:cNvPr>
          <p:cNvSpPr txBox="1"/>
          <p:nvPr/>
        </p:nvSpPr>
        <p:spPr>
          <a:xfrm>
            <a:off x="5486921" y="239016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>
                <a:solidFill>
                  <a:schemeClr val="dk1"/>
                </a:solidFill>
              </a:rPr>
              <a:t>한소연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">
            <a:extLst>
              <a:ext uri="{FF2B5EF4-FFF2-40B4-BE49-F238E27FC236}">
                <a16:creationId xmlns:a16="http://schemas.microsoft.com/office/drawing/2014/main" id="{AA3AB965-3818-B596-58A4-686A0348BCE3}"/>
              </a:ext>
            </a:extLst>
          </p:cNvPr>
          <p:cNvSpPr txBox="1"/>
          <p:nvPr/>
        </p:nvSpPr>
        <p:spPr>
          <a:xfrm>
            <a:off x="5486921" y="608348"/>
            <a:ext cx="2783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</a:t>
            </a:r>
            <a:r>
              <a:rPr lang="ko-KR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C92B173D-1127-33C9-C7E5-B0AB4086A12E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</a:t>
            </a:r>
            <a:r>
              <a:rPr lang="ko-KR" altLang="en-US" sz="1800" dirty="0">
                <a:solidFill>
                  <a:schemeClr val="lt1"/>
                </a:solidFill>
              </a:rPr>
              <a:t> 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537278-4699-B1A2-3667-6B516CA9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06" y="1473964"/>
            <a:ext cx="3179700" cy="25724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39EF8F-AD3B-1E7B-8E20-44B87A170A6E}"/>
              </a:ext>
            </a:extLst>
          </p:cNvPr>
          <p:cNvSpPr/>
          <p:nvPr/>
        </p:nvSpPr>
        <p:spPr>
          <a:xfrm rot="5400000">
            <a:off x="6501742" y="1407453"/>
            <a:ext cx="97824" cy="636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CAAFBE-FC74-0D3B-E6FF-0B6374A51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886" y="4046430"/>
            <a:ext cx="2822214" cy="2356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9855D-5BE0-4420-9C43-8164861BA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606" y="4046430"/>
            <a:ext cx="2800794" cy="233594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7F3BF9-C0EC-E1F0-794F-F22D31A651FB}"/>
              </a:ext>
            </a:extLst>
          </p:cNvPr>
          <p:cNvSpPr/>
          <p:nvPr/>
        </p:nvSpPr>
        <p:spPr>
          <a:xfrm rot="5400000">
            <a:off x="6979929" y="5039369"/>
            <a:ext cx="78960" cy="429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A1A46E-F672-3604-5D4E-BF5E1D10FAB0}"/>
              </a:ext>
            </a:extLst>
          </p:cNvPr>
          <p:cNvSpPr/>
          <p:nvPr/>
        </p:nvSpPr>
        <p:spPr>
          <a:xfrm rot="5400000">
            <a:off x="10566409" y="4937769"/>
            <a:ext cx="114520" cy="1622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Google Shape;287;p6">
            <a:extLst>
              <a:ext uri="{FF2B5EF4-FFF2-40B4-BE49-F238E27FC236}">
                <a16:creationId xmlns:a16="http://schemas.microsoft.com/office/drawing/2014/main" id="{DAA4FBAF-760F-9283-EDDF-D4A70873F05E}"/>
              </a:ext>
            </a:extLst>
          </p:cNvPr>
          <p:cNvCxnSpPr>
            <a:cxnSpLocks/>
            <a:stCxn id="29" idx="0"/>
            <a:endCxn id="17" idx="2"/>
          </p:cNvCxnSpPr>
          <p:nvPr/>
        </p:nvCxnSpPr>
        <p:spPr>
          <a:xfrm>
            <a:off x="7233920" y="5253880"/>
            <a:ext cx="2578338" cy="49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3780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 smtClean="0">
                <a:solidFill>
                  <a:schemeClr val="lt1"/>
                </a:solidFill>
              </a:rPr>
              <a:t>CO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err="1" smtClean="0">
                <a:solidFill>
                  <a:schemeClr val="lt1"/>
                </a:solidFill>
              </a:rPr>
              <a:t>코스트센터</a:t>
            </a:r>
            <a:r>
              <a:rPr lang="ko-KR" altLang="en-US" sz="2000" dirty="0" smtClean="0">
                <a:solidFill>
                  <a:schemeClr val="lt1"/>
                </a:solidFill>
              </a:rPr>
              <a:t> 집계 현황 조회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err="1" smtClean="0">
                <a:latin typeface="Arial" panose="020B0604020202020204" pitchFamily="34" charset="0"/>
              </a:rPr>
              <a:t>코스트센터</a:t>
            </a: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및</a:t>
            </a: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원가 요소 별 계획 값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smtClean="0">
                <a:latin typeface="Arial" panose="020B0604020202020204" pitchFamily="34" charset="0"/>
              </a:rPr>
              <a:t>실제 값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smtClean="0">
                <a:latin typeface="Arial" panose="020B0604020202020204" pitchFamily="34" charset="0"/>
              </a:rPr>
              <a:t>편차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편차율</a:t>
            </a:r>
            <a:r>
              <a:rPr lang="ko-KR" altLang="en-US" sz="1500" dirty="0" smtClean="0">
                <a:latin typeface="Arial" panose="020B0604020202020204" pitchFamily="34" charset="0"/>
              </a:rPr>
              <a:t> 조회 프로그램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en-US" altLang="ko-KR" sz="1500" dirty="0" smtClean="0">
                <a:latin typeface="Arial" panose="020B0604020202020204" pitchFamily="34" charset="0"/>
              </a:rPr>
              <a:t>Tree </a:t>
            </a:r>
            <a:r>
              <a:rPr lang="ko-KR" altLang="en-US" sz="1500" dirty="0" smtClean="0">
                <a:latin typeface="Arial" panose="020B0604020202020204" pitchFamily="34" charset="0"/>
              </a:rPr>
              <a:t>출력 조건 선택 후 조회 시 트리 형식으로 조회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sz="1500" dirty="0" smtClean="0">
                <a:latin typeface="Arial" panose="020B0604020202020204" pitchFamily="34" charset="0"/>
              </a:rPr>
              <a:t>No top-of-page </a:t>
            </a:r>
            <a:r>
              <a:rPr lang="ko-KR" altLang="en-US" sz="1500" dirty="0" smtClean="0">
                <a:latin typeface="Arial" panose="020B0604020202020204" pitchFamily="34" charset="0"/>
              </a:rPr>
              <a:t>체크박스를 통해 트리 조회 시             </a:t>
            </a:r>
            <a:r>
              <a:rPr lang="en-US" altLang="ko-KR" sz="1500" dirty="0" smtClean="0">
                <a:latin typeface="Arial" panose="020B0604020202020204" pitchFamily="34" charset="0"/>
              </a:rPr>
              <a:t>Top-of-Page </a:t>
            </a:r>
            <a:r>
              <a:rPr lang="ko-KR" altLang="en-US" sz="1500" dirty="0" smtClean="0">
                <a:latin typeface="Arial" panose="020B0604020202020204" pitchFamily="34" charset="0"/>
              </a:rPr>
              <a:t>출력 제한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계획 값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smtClean="0">
                <a:latin typeface="Arial" panose="020B0604020202020204" pitchFamily="34" charset="0"/>
              </a:rPr>
              <a:t>실제 값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smtClean="0">
                <a:latin typeface="Arial" panose="020B0604020202020204" pitchFamily="34" charset="0"/>
              </a:rPr>
              <a:t>편차</a:t>
            </a:r>
            <a:r>
              <a:rPr lang="en-US" altLang="ko-KR" sz="1500" dirty="0" smtClean="0">
                <a:latin typeface="Arial" panose="020B0604020202020204" pitchFamily="34" charset="0"/>
              </a:rPr>
              <a:t>,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편차율</a:t>
            </a:r>
            <a:r>
              <a:rPr lang="ko-KR" altLang="en-US" sz="1500" dirty="0" smtClean="0">
                <a:latin typeface="Arial" panose="020B0604020202020204" pitchFamily="34" charset="0"/>
              </a:rPr>
              <a:t> 조회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en-US" altLang="ko-KR" sz="1500" dirty="0" smtClean="0">
                <a:latin typeface="Arial" panose="020B0604020202020204" pitchFamily="34" charset="0"/>
              </a:rPr>
              <a:t>ALV </a:t>
            </a:r>
            <a:r>
              <a:rPr lang="ko-KR" altLang="en-US" sz="1500" dirty="0" smtClean="0">
                <a:latin typeface="Arial" panose="020B0604020202020204" pitchFamily="34" charset="0"/>
              </a:rPr>
              <a:t>출력 조건 선택 후 조회 시 </a:t>
            </a:r>
            <a:r>
              <a:rPr lang="en-US" altLang="ko-KR" sz="1500" dirty="0" smtClean="0">
                <a:latin typeface="Arial" panose="020B0604020202020204" pitchFamily="34" charset="0"/>
              </a:rPr>
              <a:t>ALV </a:t>
            </a:r>
            <a:r>
              <a:rPr lang="ko-KR" altLang="en-US" sz="1500" dirty="0" smtClean="0">
                <a:latin typeface="Arial" panose="020B0604020202020204" pitchFamily="34" charset="0"/>
              </a:rPr>
              <a:t>형식으로 조회 가능</a:t>
            </a:r>
            <a:endParaRPr lang="ko-KR" altLang="en-US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 err="1" smtClean="0">
                <a:latin typeface="Arial" panose="020B0604020202020204" pitchFamily="34" charset="0"/>
              </a:rPr>
              <a:t>코스트센터</a:t>
            </a:r>
            <a:r>
              <a:rPr lang="ko-KR" altLang="en-US" sz="1500" dirty="0" smtClean="0">
                <a:latin typeface="Arial" panose="020B0604020202020204" pitchFamily="34" charset="0"/>
              </a:rPr>
              <a:t> 더블 클릭 시 해당 코스트센터에 집계된 비용 라인 아이템 확인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계획 값 및 실제 값 차트 자동 세팅</a:t>
            </a:r>
            <a:endParaRPr lang="ko-KR" altLang="en-US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en-US" altLang="ko-KR" sz="1500" dirty="0" smtClean="0">
                <a:latin typeface="Arial" panose="020B0604020202020204" pitchFamily="34" charset="0"/>
              </a:rPr>
              <a:t>1</a:t>
            </a:r>
            <a:r>
              <a:rPr lang="ko-KR" altLang="en-US" sz="1500" dirty="0" smtClean="0">
                <a:latin typeface="Arial" panose="020B0604020202020204" pitchFamily="34" charset="0"/>
              </a:rPr>
              <a:t>차 배부 및 </a:t>
            </a:r>
            <a:r>
              <a:rPr lang="en-US" altLang="ko-KR" sz="1500" dirty="0" smtClean="0">
                <a:latin typeface="Arial" panose="020B0604020202020204" pitchFamily="34" charset="0"/>
              </a:rPr>
              <a:t>2</a:t>
            </a:r>
            <a:r>
              <a:rPr lang="ko-KR" altLang="en-US" sz="1500" dirty="0" smtClean="0">
                <a:latin typeface="Arial" panose="020B0604020202020204" pitchFamily="34" charset="0"/>
              </a:rPr>
              <a:t>차 배부 버튼을 통해 배부 프로그램으로 이동 가능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Table</a:t>
            </a:r>
            <a:endParaRPr lang="ko-KR" altLang="en-US" sz="1500" b="0" dirty="0">
              <a:effectLst/>
            </a:endParaRP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/>
              <a:t>코스트센터</a:t>
            </a:r>
            <a:r>
              <a:rPr lang="ko-KR" altLang="en-US" sz="1500" dirty="0" smtClean="0"/>
              <a:t> 계획 값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ZC102COT0005</a:t>
            </a:r>
            <a:r>
              <a:rPr lang="en-US" altLang="ko-KR" sz="1500" dirty="0" smtClean="0"/>
              <a:t>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/>
              <a:t>코스트센터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하이어라키</a:t>
            </a:r>
            <a:r>
              <a:rPr lang="en-US" altLang="ko-KR" sz="1500" dirty="0" smtClean="0"/>
              <a:t>(ZC102COT0008)</a:t>
            </a:r>
          </a:p>
          <a:p>
            <a:pPr fontAlgn="base">
              <a:lnSpc>
                <a:spcPct val="120000"/>
              </a:lnSpc>
            </a:pPr>
            <a:r>
              <a:rPr lang="en-US" altLang="ko-KR" sz="1500" dirty="0" smtClean="0"/>
              <a:t>3. CDS View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sz="1500" dirty="0"/>
              <a:t>CO </a:t>
            </a:r>
            <a:r>
              <a:rPr lang="ko-KR" altLang="en-US" sz="1500" dirty="0"/>
              <a:t>비용 집계</a:t>
            </a:r>
            <a:r>
              <a:rPr lang="en-US" altLang="ko-KR" sz="1500" dirty="0"/>
              <a:t>(ZVC102CO0001)</a:t>
            </a:r>
            <a:endParaRPr lang="en-US" altLang="ko-KR" sz="1500" b="0" i="0" u="none" strike="noStrike" dirty="0" smtClean="0">
              <a:solidFill>
                <a:srgbClr val="000000"/>
              </a:solidFill>
              <a:effectLst/>
            </a:endParaRP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전표 라인</a:t>
            </a:r>
            <a:r>
              <a:rPr lang="en-US" altLang="ko-KR" sz="1500" dirty="0" smtClean="0"/>
              <a:t>(ZC102FIT0010)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861" y="139860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ZC102COR0001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조회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21" y="1969476"/>
            <a:ext cx="3645308" cy="23379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72" y="1432918"/>
            <a:ext cx="2616228" cy="728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272" y="2453132"/>
            <a:ext cx="770660" cy="243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72" y="3693963"/>
            <a:ext cx="1009650" cy="2976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789" y="4050625"/>
            <a:ext cx="4778997" cy="23044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6283" y="2523779"/>
            <a:ext cx="2636776" cy="1360059"/>
          </a:xfrm>
          <a:prstGeom prst="rect">
            <a:avLst/>
          </a:prstGeom>
        </p:spPr>
      </p:pic>
      <p:sp>
        <p:nvSpPr>
          <p:cNvPr id="4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300526" y="1509023"/>
            <a:ext cx="112974" cy="117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꺾인 연결선 48"/>
          <p:cNvCxnSpPr>
            <a:stCxn id="48" idx="3"/>
          </p:cNvCxnSpPr>
          <p:nvPr/>
        </p:nvCxnSpPr>
        <p:spPr>
          <a:xfrm>
            <a:off x="6413500" y="1567712"/>
            <a:ext cx="2094613" cy="51584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91272" y="2045494"/>
            <a:ext cx="293678" cy="723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꺾인 연결선 61"/>
          <p:cNvCxnSpPr>
            <a:stCxn id="8" idx="3"/>
            <a:endCxn id="9" idx="1"/>
          </p:cNvCxnSpPr>
          <p:nvPr/>
        </p:nvCxnSpPr>
        <p:spPr>
          <a:xfrm>
            <a:off x="7061932" y="2574633"/>
            <a:ext cx="1854351" cy="629176"/>
          </a:xfrm>
          <a:prstGeom prst="bentConnector3">
            <a:avLst>
              <a:gd name="adj1" fmla="val 78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95763" y="2440861"/>
            <a:ext cx="761406" cy="27287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6267382" y="3673540"/>
            <a:ext cx="1033539" cy="31806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꺾인 연결선 64"/>
          <p:cNvCxnSpPr>
            <a:stCxn id="64" idx="3"/>
            <a:endCxn id="11" idx="0"/>
          </p:cNvCxnSpPr>
          <p:nvPr/>
        </p:nvCxnSpPr>
        <p:spPr>
          <a:xfrm>
            <a:off x="7300921" y="3832573"/>
            <a:ext cx="2117367" cy="21805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>
            <a:off x="7057170" y="5042453"/>
            <a:ext cx="960500" cy="6329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꺾인 연결선 68"/>
          <p:cNvCxnSpPr>
            <a:stCxn id="68" idx="3"/>
          </p:cNvCxnSpPr>
          <p:nvPr/>
        </p:nvCxnSpPr>
        <p:spPr>
          <a:xfrm flipV="1">
            <a:off x="8017670" y="5042453"/>
            <a:ext cx="1400618" cy="316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3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 smtClean="0">
                <a:solidFill>
                  <a:schemeClr val="lt1"/>
                </a:solidFill>
              </a:rPr>
              <a:t>CO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매출 분석 리포트 조회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dirty="0">
                <a:solidFill>
                  <a:schemeClr val="lt1"/>
                </a:solidFill>
              </a:rPr>
              <a:t>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lang="en-US" altLang="ko-KR" sz="15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1500" dirty="0" smtClean="0">
                <a:latin typeface="Arial" panose="020B0604020202020204" pitchFamily="34" charset="0"/>
              </a:rPr>
              <a:t>총 </a:t>
            </a:r>
            <a:r>
              <a:rPr lang="en-US" altLang="ko-KR" sz="1500" dirty="0" smtClean="0">
                <a:latin typeface="Arial" panose="020B0604020202020204" pitchFamily="34" charset="0"/>
              </a:rPr>
              <a:t>5</a:t>
            </a:r>
            <a:r>
              <a:rPr lang="ko-KR" altLang="en-US" sz="1500" dirty="0" smtClean="0">
                <a:latin typeface="Arial" panose="020B0604020202020204" pitchFamily="34" charset="0"/>
              </a:rPr>
              <a:t>가지의 매출 분류에 따라 매출 분석 데이터 조회 프로그램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분류 </a:t>
            </a:r>
            <a:r>
              <a:rPr lang="en-US" altLang="ko-KR" sz="1500" dirty="0" smtClean="0">
                <a:latin typeface="Arial" panose="020B0604020202020204" pitchFamily="34" charset="0"/>
              </a:rPr>
              <a:t>: </a:t>
            </a:r>
            <a:r>
              <a:rPr lang="ko-KR" altLang="en-US" sz="1500" dirty="0" smtClean="0">
                <a:latin typeface="Arial" panose="020B0604020202020204" pitchFamily="34" charset="0"/>
              </a:rPr>
              <a:t>총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>
                <a:latin typeface="Arial" panose="020B0604020202020204" pitchFamily="34" charset="0"/>
              </a:rPr>
              <a:t>푸드온보람</a:t>
            </a:r>
            <a:r>
              <a:rPr lang="ko-KR" altLang="en-US" sz="1500" dirty="0" smtClean="0">
                <a:latin typeface="Arial" panose="020B0604020202020204" pitchFamily="34" charset="0"/>
              </a:rPr>
              <a:t> 총 매출 데이터 분석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분류 </a:t>
            </a:r>
            <a:r>
              <a:rPr lang="en-US" altLang="ko-KR" sz="1500" dirty="0" smtClean="0">
                <a:latin typeface="Arial" panose="020B0604020202020204" pitchFamily="34" charset="0"/>
              </a:rPr>
              <a:t>: </a:t>
            </a:r>
            <a:r>
              <a:rPr lang="ko-KR" altLang="en-US" sz="1500" dirty="0" smtClean="0">
                <a:latin typeface="Arial" panose="020B0604020202020204" pitchFamily="34" charset="0"/>
              </a:rPr>
              <a:t>국내 </a:t>
            </a:r>
            <a:r>
              <a:rPr lang="en-US" altLang="ko-KR" sz="1500" dirty="0" smtClean="0">
                <a:latin typeface="Arial" panose="020B0604020202020204" pitchFamily="34" charset="0"/>
              </a:rPr>
              <a:t>/ </a:t>
            </a:r>
            <a:r>
              <a:rPr lang="ko-KR" altLang="en-US" sz="1500" dirty="0" smtClean="0">
                <a:latin typeface="Arial" panose="020B0604020202020204" pitchFamily="34" charset="0"/>
              </a:rPr>
              <a:t>해외</a:t>
            </a:r>
            <a:endParaRPr lang="ko-KR" altLang="en-US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국내 및 해외 판매 제품 매출 데이터 분석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분류 </a:t>
            </a:r>
            <a:r>
              <a:rPr lang="en-US" altLang="ko-KR" sz="1500" dirty="0">
                <a:latin typeface="Arial" panose="020B0604020202020204" pitchFamily="34" charset="0"/>
              </a:rPr>
              <a:t>: </a:t>
            </a:r>
            <a:r>
              <a:rPr lang="en-US" altLang="ko-KR" sz="1500" dirty="0" smtClean="0">
                <a:latin typeface="Arial" panose="020B0604020202020204" pitchFamily="34" charset="0"/>
              </a:rPr>
              <a:t>BP</a:t>
            </a:r>
            <a:endParaRPr lang="ko-KR" altLang="en-US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sz="1500" dirty="0" smtClean="0">
                <a:latin typeface="Arial" panose="020B0604020202020204" pitchFamily="34" charset="0"/>
              </a:rPr>
              <a:t>Business Partner </a:t>
            </a:r>
            <a:r>
              <a:rPr lang="ko-KR" altLang="en-US" sz="1500" dirty="0" smtClean="0">
                <a:latin typeface="Arial" panose="020B0604020202020204" pitchFamily="34" charset="0"/>
              </a:rPr>
              <a:t>별 매출 데이터 분석</a:t>
            </a:r>
            <a:endParaRPr lang="ko-KR" altLang="en-US" sz="1500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분류 </a:t>
            </a:r>
            <a:r>
              <a:rPr lang="en-US" altLang="ko-KR" sz="1500" dirty="0">
                <a:latin typeface="Arial" panose="020B0604020202020204" pitchFamily="34" charset="0"/>
              </a:rPr>
              <a:t>: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제품군</a:t>
            </a:r>
            <a:endParaRPr lang="ko-KR" altLang="en-US" sz="1500" dirty="0">
              <a:latin typeface="Arial" panose="020B0604020202020204" pitchFamily="34" charset="0"/>
            </a:endParaRPr>
          </a:p>
          <a:p>
            <a:pPr marL="6286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>
                <a:latin typeface="Arial" panose="020B0604020202020204" pitchFamily="34" charset="0"/>
              </a:rPr>
              <a:t>신선 </a:t>
            </a:r>
            <a:r>
              <a:rPr lang="en-US" altLang="ko-KR" sz="1500" dirty="0" smtClean="0">
                <a:latin typeface="Arial" panose="020B0604020202020204" pitchFamily="34" charset="0"/>
              </a:rPr>
              <a:t>/ </a:t>
            </a:r>
            <a:r>
              <a:rPr lang="ko-KR" altLang="en-US" sz="1500" dirty="0" smtClean="0">
                <a:latin typeface="Arial" panose="020B0604020202020204" pitchFamily="34" charset="0"/>
              </a:rPr>
              <a:t>가공 식품 카테고리 매출 데이터 분석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총 판매량 카드 클릭 시 제품 별 판매량 및 매출액 조회 가능</a:t>
            </a:r>
            <a:endParaRPr lang="ko-KR" altLang="en-US" sz="1500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최고 매출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고객사</a:t>
            </a:r>
            <a:r>
              <a:rPr lang="ko-KR" altLang="en-US" sz="1500" dirty="0" smtClean="0">
                <a:latin typeface="Arial" panose="020B0604020202020204" pitchFamily="34" charset="0"/>
              </a:rPr>
              <a:t> 및 제품 정보 확인 가능</a:t>
            </a:r>
            <a:endParaRPr lang="ko-KR" altLang="en-US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dirty="0" smtClean="0"/>
              <a:t>2. CDS View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총 매출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ZC102_CO_MAT_TOTAL_COST)</a:t>
            </a:r>
            <a:endParaRPr lang="en-US" altLang="ko-KR" sz="1500" dirty="0" smtClean="0"/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국내 매출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ZC102_CO_DOMESTIC_PROFIT</a:t>
            </a:r>
            <a:r>
              <a:rPr lang="en-US" altLang="ko-KR" sz="1500" dirty="0" smtClean="0"/>
              <a:t>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</a:rPr>
              <a:t>해외 매출</a:t>
            </a: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</a:rPr>
              <a:t>(</a:t>
            </a:r>
            <a:r>
              <a:rPr lang="en-US" altLang="ko-KR" dirty="0" smtClean="0"/>
              <a:t>ZC102_CO_ABROAD_PROFIT)</a:t>
            </a:r>
            <a:endParaRPr lang="en-US" altLang="ko-KR" sz="1500" b="0" i="0" u="none" strike="noStrike" dirty="0" smtClean="0">
              <a:solidFill>
                <a:srgbClr val="000000"/>
              </a:solidFill>
              <a:effectLst/>
            </a:endParaRP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en-US" altLang="ko-KR" sz="1500" dirty="0" smtClean="0"/>
              <a:t>BP</a:t>
            </a:r>
            <a:r>
              <a:rPr lang="ko-KR" altLang="en-US" sz="1500" dirty="0" smtClean="0"/>
              <a:t>별 매출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ZC102_CO_BP_PROFIT</a:t>
            </a:r>
            <a:r>
              <a:rPr lang="en-US" altLang="ko-KR" sz="1500" dirty="0" smtClean="0"/>
              <a:t>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b="0" i="0" u="none" strike="noStrike" dirty="0" smtClean="0">
                <a:solidFill>
                  <a:srgbClr val="000000"/>
                </a:solidFill>
                <a:effectLst/>
              </a:rPr>
              <a:t>주문 유형별 매출</a:t>
            </a: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</a:rPr>
              <a:t>(</a:t>
            </a:r>
            <a:r>
              <a:rPr lang="en-US" altLang="ko-KR" dirty="0" smtClean="0"/>
              <a:t>ZC102_CO_ORDER_TYPE_AMOUNT)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861" y="139860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ZC102COR0002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72" y="1595730"/>
            <a:ext cx="3049363" cy="2159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601" y="1515832"/>
            <a:ext cx="2157918" cy="1536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601" y="3299730"/>
            <a:ext cx="2157918" cy="14952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601" y="4886560"/>
            <a:ext cx="2157228" cy="1559464"/>
          </a:xfrm>
          <a:prstGeom prst="rect">
            <a:avLst/>
          </a:prstGeom>
        </p:spPr>
      </p:pic>
      <p:sp>
        <p:nvSpPr>
          <p:cNvPr id="2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8920163" y="1671638"/>
            <a:ext cx="420472" cy="5715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8413927" y="1785938"/>
            <a:ext cx="465754" cy="4572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272" y="3928578"/>
            <a:ext cx="3049363" cy="1782147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23" idx="0"/>
            <a:endCxn id="9" idx="0"/>
          </p:cNvCxnSpPr>
          <p:nvPr/>
        </p:nvCxnSpPr>
        <p:spPr>
          <a:xfrm rot="5400000">
            <a:off x="7388659" y="2670433"/>
            <a:ext cx="1685440" cy="83085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dirty="0" smtClean="0">
                <a:solidFill>
                  <a:schemeClr val="lt1"/>
                </a:solidFill>
              </a:rPr>
              <a:t>수익성 분석 리포트 조회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smtClean="0">
                <a:latin typeface="Arial" panose="020B0604020202020204" pitchFamily="34" charset="0"/>
              </a:rPr>
              <a:t>제품 및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제품군별</a:t>
            </a:r>
            <a:r>
              <a:rPr lang="ko-KR" altLang="en-US" sz="1500" dirty="0" smtClean="0">
                <a:latin typeface="Arial" panose="020B0604020202020204" pitchFamily="34" charset="0"/>
              </a:rPr>
              <a:t> 수익성 분석 프로그램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제품군</a:t>
            </a:r>
            <a:r>
              <a:rPr lang="ko-KR" altLang="en-US" sz="1500" dirty="0" smtClean="0">
                <a:latin typeface="Arial" panose="020B0604020202020204" pitchFamily="34" charset="0"/>
              </a:rPr>
              <a:t> 별 매출 </a:t>
            </a:r>
            <a:r>
              <a:rPr lang="en-US" altLang="ko-KR" sz="1500" dirty="0" smtClean="0">
                <a:latin typeface="Arial" panose="020B0604020202020204" pitchFamily="34" charset="0"/>
              </a:rPr>
              <a:t>/ </a:t>
            </a:r>
            <a:r>
              <a:rPr lang="ko-KR" altLang="en-US" sz="1500" dirty="0" smtClean="0">
                <a:latin typeface="Arial" panose="020B0604020202020204" pitchFamily="34" charset="0"/>
              </a:rPr>
              <a:t>매출원가 데이터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제품군별</a:t>
            </a: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공헌이익</a:t>
            </a:r>
            <a:r>
              <a:rPr lang="ko-KR" altLang="en-US" sz="1500" dirty="0" smtClean="0">
                <a:latin typeface="Arial" panose="020B0604020202020204" pitchFamily="34" charset="0"/>
              </a:rPr>
              <a:t> 데이터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제품군별</a:t>
            </a:r>
            <a:r>
              <a:rPr lang="ko-KR" altLang="en-US" sz="1500" dirty="0" smtClean="0">
                <a:latin typeface="Arial" panose="020B0604020202020204" pitchFamily="34" charset="0"/>
              </a:rPr>
              <a:t> 영업이익 데이터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제품별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공헌이익액</a:t>
            </a:r>
            <a:r>
              <a:rPr lang="ko-KR" altLang="en-US" sz="1500" dirty="0" smtClean="0">
                <a:latin typeface="Arial" panose="020B0604020202020204" pitchFamily="34" charset="0"/>
              </a:rPr>
              <a:t> 분포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제품별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공헌이익률</a:t>
            </a:r>
            <a:r>
              <a:rPr lang="ko-KR" altLang="en-US" sz="1500" dirty="0" smtClean="0">
                <a:latin typeface="Arial" panose="020B0604020202020204" pitchFamily="34" charset="0"/>
              </a:rPr>
              <a:t> 조회 및 상태 표시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제품별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공헌이익률</a:t>
            </a:r>
            <a:r>
              <a:rPr lang="ko-KR" altLang="en-US" sz="1500" dirty="0" smtClean="0">
                <a:latin typeface="Arial" panose="020B0604020202020204" pitchFamily="34" charset="0"/>
              </a:rPr>
              <a:t> 분포 데이터 조회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리포트 </a:t>
            </a:r>
            <a:r>
              <a:rPr lang="en-US" altLang="ko-KR" sz="1500" dirty="0" smtClean="0">
                <a:latin typeface="Arial" panose="020B0604020202020204" pitchFamily="34" charset="0"/>
              </a:rPr>
              <a:t>PDF </a:t>
            </a:r>
            <a:r>
              <a:rPr lang="ko-KR" altLang="en-US" sz="1500" dirty="0" smtClean="0">
                <a:latin typeface="Arial" panose="020B0604020202020204" pitchFamily="34" charset="0"/>
              </a:rPr>
              <a:t>다운로드 버튼을 통해 수익성 분석 리포트 출력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5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500" dirty="0"/>
              <a:t>2</a:t>
            </a:r>
            <a:r>
              <a:rPr lang="en-US" altLang="ko-KR" sz="1500" dirty="0" smtClean="0"/>
              <a:t>. CDS View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/>
              <a:t>자재별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총매출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ZC102_CO_TOTAL_PROFIT)</a:t>
            </a:r>
            <a:endParaRPr lang="en-US" altLang="ko-KR" sz="1500" dirty="0" smtClean="0"/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err="1" smtClean="0"/>
              <a:t>자재별</a:t>
            </a:r>
            <a:r>
              <a:rPr lang="ko-KR" altLang="en-US" sz="1500" dirty="0" smtClean="0"/>
              <a:t> 매출원가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ZC102_CO_MAT_TOTAL_COST)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/>
              <a:t>판매량 총 집계</a:t>
            </a:r>
            <a:r>
              <a:rPr lang="en-US" altLang="ko-KR" dirty="0" smtClean="0"/>
              <a:t>(ZC102_CO_SALES_QTY)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err="1" smtClean="0"/>
              <a:t>연판매량</a:t>
            </a:r>
            <a:r>
              <a:rPr lang="ko-KR" altLang="en-US" dirty="0" smtClean="0"/>
              <a:t> 총 집계</a:t>
            </a:r>
            <a:r>
              <a:rPr lang="en-US" altLang="ko-KR" dirty="0" smtClean="0"/>
              <a:t>(ZC102_CO_SALES_TOTAL_QTY)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dirty="0" smtClean="0"/>
              <a:t>수익성 분석</a:t>
            </a:r>
            <a:r>
              <a:rPr lang="en-US" altLang="ko-KR" dirty="0" smtClean="0"/>
              <a:t>(ZC102_CO_REPORT)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최종</a:t>
            </a:r>
            <a:r>
              <a:rPr lang="en-US" altLang="ko-KR" sz="1500" dirty="0" smtClean="0"/>
              <a:t>(</a:t>
            </a:r>
            <a:r>
              <a:rPr lang="en-US" altLang="ko-KR" dirty="0" smtClean="0"/>
              <a:t>ZC102_CO_FINAL)</a:t>
            </a:r>
            <a:endParaRPr lang="en-US" altLang="ko-KR" sz="1500" dirty="0"/>
          </a:p>
        </p:txBody>
      </p:sp>
      <p:sp>
        <p:nvSpPr>
          <p:cNvPr id="147" name="Google Shape;147;g31b104cb868_0_8"/>
          <p:cNvSpPr/>
          <p:nvPr/>
        </p:nvSpPr>
        <p:spPr>
          <a:xfrm>
            <a:off x="6029189" y="1398603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ZC102COR0002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98" y="1588042"/>
            <a:ext cx="4080104" cy="4760122"/>
          </a:xfrm>
          <a:prstGeom prst="rect">
            <a:avLst/>
          </a:prstGeom>
        </p:spPr>
      </p:pic>
      <p:sp>
        <p:nvSpPr>
          <p:cNvPr id="1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9906921" y="1588041"/>
            <a:ext cx="465754" cy="19637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꺾인 연결선 18"/>
          <p:cNvCxnSpPr>
            <a:stCxn id="18" idx="3"/>
          </p:cNvCxnSpPr>
          <p:nvPr/>
        </p:nvCxnSpPr>
        <p:spPr>
          <a:xfrm>
            <a:off x="10372675" y="1686226"/>
            <a:ext cx="335408" cy="26386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462" y="4324899"/>
            <a:ext cx="1943785" cy="19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04cb868_0_8"/>
          <p:cNvSpPr/>
          <p:nvPr/>
        </p:nvSpPr>
        <p:spPr>
          <a:xfrm>
            <a:off x="238125" y="217585"/>
            <a:ext cx="11715900" cy="6377100"/>
          </a:xfrm>
          <a:prstGeom prst="roundRect">
            <a:avLst>
              <a:gd name="adj" fmla="val 20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b104cb868_0_8"/>
          <p:cNvSpPr/>
          <p:nvPr/>
        </p:nvSpPr>
        <p:spPr>
          <a:xfrm>
            <a:off x="238125" y="216918"/>
            <a:ext cx="11715750" cy="772263"/>
          </a:xfrm>
          <a:custGeom>
            <a:avLst/>
            <a:gdLst/>
            <a:ahLst/>
            <a:cxnLst/>
            <a:rect l="l" t="t" r="r" b="b"/>
            <a:pathLst>
              <a:path w="11715750" h="1152632" extrusionOk="0">
                <a:moveTo>
                  <a:pt x="249098" y="998"/>
                </a:moveTo>
                <a:lnTo>
                  <a:pt x="11466652" y="998"/>
                </a:lnTo>
                <a:cubicBezTo>
                  <a:pt x="11604225" y="998"/>
                  <a:pt x="11701462" y="-29751"/>
                  <a:pt x="11715750" y="250096"/>
                </a:cubicBezTo>
                <a:lnTo>
                  <a:pt x="11715750" y="516362"/>
                </a:lnTo>
                <a:lnTo>
                  <a:pt x="11715750" y="903534"/>
                </a:lnTo>
                <a:lnTo>
                  <a:pt x="11715750" y="1152632"/>
                </a:lnTo>
                <a:lnTo>
                  <a:pt x="11466652" y="1152632"/>
                </a:lnTo>
                <a:lnTo>
                  <a:pt x="249098" y="1152632"/>
                </a:lnTo>
                <a:lnTo>
                  <a:pt x="0" y="1152632"/>
                </a:lnTo>
                <a:lnTo>
                  <a:pt x="0" y="903534"/>
                </a:lnTo>
                <a:lnTo>
                  <a:pt x="0" y="516362"/>
                </a:lnTo>
                <a:lnTo>
                  <a:pt x="0" y="250096"/>
                </a:lnTo>
                <a:cubicBezTo>
                  <a:pt x="0" y="112523"/>
                  <a:pt x="111525" y="998"/>
                  <a:pt x="249098" y="998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b104cb868_0_8"/>
          <p:cNvSpPr/>
          <p:nvPr/>
        </p:nvSpPr>
        <p:spPr>
          <a:xfrm rot="10800000">
            <a:off x="-9" y="3"/>
            <a:ext cx="5104025" cy="98857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3936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936"/>
                </a:ln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1b104cb868_0_8"/>
          <p:cNvSpPr txBox="1"/>
          <p:nvPr/>
        </p:nvSpPr>
        <p:spPr>
          <a:xfrm>
            <a:off x="151291" y="103816"/>
            <a:ext cx="49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altLang="ko-KR" sz="2000" dirty="0" smtClean="0">
                <a:solidFill>
                  <a:schemeClr val="lt1"/>
                </a:solidFill>
              </a:rPr>
              <a:t>FI</a:t>
            </a:r>
            <a:r>
              <a:rPr lang="ko-KR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ko-KR" altLang="en-US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 </a:t>
            </a:r>
            <a:r>
              <a:rPr lang="ko-KR" altLang="en-US" sz="2000" dirty="0" smtClean="0">
                <a:solidFill>
                  <a:schemeClr val="lt1"/>
                </a:solidFill>
              </a:rPr>
              <a:t>비용 청구 프로그램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1b104cb868_0_8"/>
          <p:cNvSpPr/>
          <p:nvPr/>
        </p:nvSpPr>
        <p:spPr>
          <a:xfrm>
            <a:off x="323738" y="1382890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dirty="0" smtClean="0">
                <a:latin typeface="Arial" panose="020B0604020202020204" pitchFamily="34" charset="0"/>
              </a:rPr>
              <a:t>부서별 개인 비용 청구 프로그램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리포트 목록 카드 </a:t>
            </a:r>
            <a:r>
              <a:rPr lang="ko-KR" altLang="en-US" sz="1500" dirty="0" err="1" smtClean="0">
                <a:latin typeface="Arial" panose="020B0604020202020204" pitchFamily="34" charset="0"/>
              </a:rPr>
              <a:t>클릭시</a:t>
            </a:r>
            <a:r>
              <a:rPr lang="ko-KR" altLang="en-US" sz="1500" dirty="0" smtClean="0">
                <a:latin typeface="Arial" panose="020B0604020202020204" pitchFamily="34" charset="0"/>
              </a:rPr>
              <a:t> 해당 리포트 세부 항목 조회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리포트 생성 버튼 클릭 시 리포트 헤더 입력</a:t>
            </a:r>
            <a:endParaRPr lang="en-US" altLang="ko-KR" sz="1500" dirty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헤더 생성 시 리포트 개별 항목 생성 및 편집 화면 이동 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Arial" panose="020B0604020202020204" pitchFamily="34" charset="0"/>
              </a:rPr>
              <a:t> 항목 생성 버튼 클릭 시 리포트 개별 항목 생성 가능</a:t>
            </a:r>
            <a:endParaRPr lang="en-US" altLang="ko-KR" sz="1500" dirty="0" smtClean="0">
              <a:latin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Arial" panose="020B0604020202020204" pitchFamily="34" charset="0"/>
              </a:rPr>
              <a:t>리포트 제출 버튼을 통해 리포트 제출 </a:t>
            </a:r>
            <a:endParaRPr lang="en-US" altLang="ko-KR" sz="1500" dirty="0" smtClean="0"/>
          </a:p>
          <a:p>
            <a:pPr fontAlgn="base">
              <a:lnSpc>
                <a:spcPct val="120000"/>
              </a:lnSpc>
            </a:pPr>
            <a:r>
              <a:rPr lang="en-US" altLang="ko-KR" sz="1500" dirty="0"/>
              <a:t>2</a:t>
            </a:r>
            <a:r>
              <a:rPr lang="en-US" altLang="ko-KR" sz="1500" dirty="0" smtClean="0"/>
              <a:t>. Table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헤더</a:t>
            </a:r>
            <a:r>
              <a:rPr lang="en-US" altLang="ko-KR" sz="1500" dirty="0" smtClean="0"/>
              <a:t>(ZC102FIT0018)</a:t>
            </a:r>
            <a:endParaRPr lang="en-US" altLang="ko-KR" sz="1500" b="0" i="0" u="none" strike="noStrike" dirty="0" smtClean="0">
              <a:solidFill>
                <a:srgbClr val="000000"/>
              </a:solidFill>
              <a:effectLst/>
            </a:endParaRP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라인</a:t>
            </a:r>
            <a:r>
              <a:rPr lang="en-US" altLang="ko-KR" sz="1500" dirty="0" smtClean="0"/>
              <a:t>(ZC102FIT0017)</a:t>
            </a:r>
          </a:p>
          <a:p>
            <a:pPr fontAlgn="base">
              <a:lnSpc>
                <a:spcPct val="120000"/>
              </a:lnSpc>
            </a:pPr>
            <a:r>
              <a:rPr lang="en-US" altLang="ko-KR" sz="1500" b="0" i="0" u="none" strike="noStrike" dirty="0" smtClean="0">
                <a:solidFill>
                  <a:srgbClr val="000000"/>
                </a:solidFill>
                <a:effectLst/>
              </a:rPr>
              <a:t>3. CDS View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헤더 루트 뷰</a:t>
            </a:r>
            <a:r>
              <a:rPr lang="en-US" altLang="ko-KR" sz="1500" dirty="0" smtClean="0"/>
              <a:t>(ZC102_R_FI_CONCUR)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헤더 </a:t>
            </a:r>
            <a:r>
              <a:rPr lang="ko-KR" altLang="en-US" sz="1500" dirty="0" err="1" smtClean="0"/>
              <a:t>프로젝션</a:t>
            </a:r>
            <a:r>
              <a:rPr lang="ko-KR" altLang="en-US" sz="1500" dirty="0" smtClean="0"/>
              <a:t> 뷰</a:t>
            </a:r>
            <a:r>
              <a:rPr lang="en-US" altLang="ko-KR" sz="1500" dirty="0" smtClean="0"/>
              <a:t>(ZC102_P_FI_CONCUR)</a:t>
            </a:r>
            <a:endParaRPr lang="en-US" altLang="ko-KR" sz="1500" dirty="0"/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/>
              <a:t>리포트 </a:t>
            </a:r>
            <a:r>
              <a:rPr lang="ko-KR" altLang="en-US" sz="1500" dirty="0" smtClean="0"/>
              <a:t>라인 </a:t>
            </a:r>
            <a:r>
              <a:rPr lang="ko-KR" altLang="en-US" sz="1500" dirty="0"/>
              <a:t>루트 뷰</a:t>
            </a:r>
            <a:r>
              <a:rPr lang="en-US" altLang="ko-KR" sz="1500" dirty="0"/>
              <a:t>(</a:t>
            </a:r>
            <a:r>
              <a:rPr lang="en-US" altLang="ko-KR" sz="1500" dirty="0" smtClean="0"/>
              <a:t>ZC102_R_FI_CONCUR_LINE)</a:t>
            </a:r>
            <a:endParaRPr lang="en-US" altLang="ko-KR" sz="1500" dirty="0"/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/>
              <a:t>리포트 </a:t>
            </a:r>
            <a:r>
              <a:rPr lang="ko-KR" altLang="en-US" sz="1500" dirty="0" smtClean="0"/>
              <a:t>라인 </a:t>
            </a:r>
            <a:r>
              <a:rPr lang="ko-KR" altLang="en-US" sz="1500" dirty="0" err="1"/>
              <a:t>프로젝션</a:t>
            </a:r>
            <a:r>
              <a:rPr lang="ko-KR" altLang="en-US" sz="1500" dirty="0"/>
              <a:t> 뷰</a:t>
            </a:r>
            <a:r>
              <a:rPr lang="en-US" altLang="ko-KR" sz="1500" dirty="0"/>
              <a:t>(</a:t>
            </a:r>
            <a:r>
              <a:rPr lang="en-US" altLang="ko-KR" sz="1500" dirty="0" smtClean="0"/>
              <a:t>ZC102_P_FI_CONCUR_LIEN)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</a:t>
            </a:r>
            <a:r>
              <a:rPr lang="en-US" altLang="ko-KR" sz="1500" dirty="0" smtClean="0"/>
              <a:t>Composition Behavior(ZC102_P_FI_CONCUR)</a:t>
            </a:r>
          </a:p>
          <a:p>
            <a:pPr marL="285750" indent="-285750" fontAlgn="base">
              <a:lnSpc>
                <a:spcPct val="120000"/>
              </a:lnSpc>
              <a:buFontTx/>
              <a:buChar char="-"/>
            </a:pPr>
            <a:r>
              <a:rPr lang="ko-KR" altLang="en-US" sz="1500" dirty="0" smtClean="0"/>
              <a:t>리포트 </a:t>
            </a:r>
            <a:r>
              <a:rPr lang="en-US" altLang="ko-KR" sz="1500" dirty="0" smtClean="0"/>
              <a:t>Composition Service(ZC102_P_FI_CONCUR_SRV)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Google Shape;147;g31b104cb868_0_8"/>
          <p:cNvSpPr/>
          <p:nvPr/>
        </p:nvSpPr>
        <p:spPr>
          <a:xfrm>
            <a:off x="6138749" y="1249336"/>
            <a:ext cx="5729400" cy="5139000"/>
          </a:xfrm>
          <a:prstGeom prst="roundRect">
            <a:avLst>
              <a:gd name="adj" fmla="val 1872"/>
            </a:avLst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b104cb868_0_8"/>
          <p:cNvSpPr/>
          <p:nvPr/>
        </p:nvSpPr>
        <p:spPr>
          <a:xfrm>
            <a:off x="323850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Board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b104cb868_0_8"/>
          <p:cNvSpPr/>
          <p:nvPr/>
        </p:nvSpPr>
        <p:spPr>
          <a:xfrm>
            <a:off x="6138861" y="1010010"/>
            <a:ext cx="5729400" cy="348000"/>
          </a:xfrm>
          <a:prstGeom prst="roundRect">
            <a:avLst>
              <a:gd name="adj" fmla="val 24687"/>
            </a:avLst>
          </a:prstGeom>
          <a:solidFill>
            <a:srgbClr val="AE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 Layout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1b104cb868_0_8"/>
          <p:cNvSpPr txBox="1"/>
          <p:nvPr/>
        </p:nvSpPr>
        <p:spPr>
          <a:xfrm>
            <a:off x="5029589" y="-31994"/>
            <a:ext cx="199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b104cb868_0_8"/>
          <p:cNvSpPr txBox="1"/>
          <p:nvPr/>
        </p:nvSpPr>
        <p:spPr>
          <a:xfrm>
            <a:off x="8355850" y="239016"/>
            <a:ext cx="33263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800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T-CODE</a:t>
            </a:r>
            <a:r>
              <a:rPr lang="ko-KR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altLang="ko-KR" sz="1800" dirty="0" smtClean="0">
                <a:solidFill>
                  <a:schemeClr val="dk1"/>
                </a:solidFill>
              </a:rPr>
              <a:t>ZC102COR0002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1b104cb868_0_8"/>
          <p:cNvSpPr txBox="1"/>
          <p:nvPr/>
        </p:nvSpPr>
        <p:spPr>
          <a:xfrm>
            <a:off x="8355851" y="608348"/>
            <a:ext cx="24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 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1b104cb868_0_8"/>
          <p:cNvSpPr txBox="1"/>
          <p:nvPr/>
        </p:nvSpPr>
        <p:spPr>
          <a:xfrm>
            <a:off x="5486921" y="239016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: </a:t>
            </a:r>
            <a:r>
              <a:rPr lang="ko-KR" altLang="en-US" sz="1800" dirty="0" err="1" smtClean="0">
                <a:solidFill>
                  <a:schemeClr val="dk1"/>
                </a:solidFill>
              </a:rPr>
              <a:t>문혁진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1b104cb868_0_8"/>
          <p:cNvSpPr txBox="1"/>
          <p:nvPr/>
        </p:nvSpPr>
        <p:spPr>
          <a:xfrm>
            <a:off x="5486921" y="608348"/>
            <a:ext cx="278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작성일 : 202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r>
              <a:rPr lang="ko-KR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.(</a:t>
            </a:r>
            <a:r>
              <a:rPr lang="ko-KR" altLang="en-US" sz="1800" dirty="0">
                <a:solidFill>
                  <a:schemeClr val="dk1"/>
                </a:solidFill>
              </a:rPr>
              <a:t>화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44;g31b104cb868_0_8">
            <a:extLst>
              <a:ext uri="{FF2B5EF4-FFF2-40B4-BE49-F238E27FC236}">
                <a16:creationId xmlns:a16="http://schemas.microsoft.com/office/drawing/2014/main" id="{3C33781D-DF41-52F2-0847-5B67BC821C2C}"/>
              </a:ext>
            </a:extLst>
          </p:cNvPr>
          <p:cNvSpPr txBox="1"/>
          <p:nvPr/>
        </p:nvSpPr>
        <p:spPr>
          <a:xfrm>
            <a:off x="261745" y="512263"/>
            <a:ext cx="4928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800" dirty="0" smtClean="0">
                <a:solidFill>
                  <a:schemeClr val="lt1"/>
                </a:solidFill>
              </a:rPr>
              <a:t>트랜잭션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프로그램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72" y="1404194"/>
            <a:ext cx="3583147" cy="2111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621" y="3600393"/>
            <a:ext cx="4302457" cy="1234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391" y="2030508"/>
            <a:ext cx="3382295" cy="1188745"/>
          </a:xfrm>
          <a:prstGeom prst="rect">
            <a:avLst/>
          </a:prstGeom>
        </p:spPr>
      </p:pic>
      <p:sp>
        <p:nvSpPr>
          <p:cNvPr id="22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6368269" y="3237279"/>
            <a:ext cx="3506150" cy="28459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꺾인 연결선 22"/>
          <p:cNvCxnSpPr>
            <a:stCxn id="22" idx="0"/>
            <a:endCxn id="29" idx="3"/>
          </p:cNvCxnSpPr>
          <p:nvPr/>
        </p:nvCxnSpPr>
        <p:spPr>
          <a:xfrm rot="5400000">
            <a:off x="7363247" y="3093923"/>
            <a:ext cx="330142" cy="118605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6197774" y="3613971"/>
            <a:ext cx="737517" cy="47609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9540765" y="1590330"/>
            <a:ext cx="301824" cy="12614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꺾인 연결선 30"/>
          <p:cNvCxnSpPr>
            <a:stCxn id="30" idx="0"/>
            <a:endCxn id="3" idx="0"/>
          </p:cNvCxnSpPr>
          <p:nvPr/>
        </p:nvCxnSpPr>
        <p:spPr>
          <a:xfrm rot="5400000">
            <a:off x="9534093" y="1872923"/>
            <a:ext cx="314031" cy="11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291" y="4103648"/>
            <a:ext cx="3708000" cy="1319846"/>
          </a:xfrm>
          <a:prstGeom prst="rect">
            <a:avLst/>
          </a:prstGeom>
        </p:spPr>
      </p:pic>
      <p:sp>
        <p:nvSpPr>
          <p:cNvPr id="38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11068320" y="3114692"/>
            <a:ext cx="192015" cy="11228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꺾인 연결선 38"/>
          <p:cNvCxnSpPr>
            <a:stCxn id="38" idx="0"/>
            <a:endCxn id="4" idx="0"/>
          </p:cNvCxnSpPr>
          <p:nvPr/>
        </p:nvCxnSpPr>
        <p:spPr>
          <a:xfrm rot="5400000">
            <a:off x="9538477" y="2477796"/>
            <a:ext cx="876667" cy="237503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137" y="4999634"/>
            <a:ext cx="3398048" cy="764627"/>
          </a:xfrm>
          <a:prstGeom prst="rect">
            <a:avLst/>
          </a:prstGeom>
        </p:spPr>
      </p:pic>
      <p:sp>
        <p:nvSpPr>
          <p:cNvPr id="47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9810817" y="4512386"/>
            <a:ext cx="292689" cy="12984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꺾인 연결선 47"/>
          <p:cNvCxnSpPr>
            <a:stCxn id="47" idx="0"/>
            <a:endCxn id="5" idx="0"/>
          </p:cNvCxnSpPr>
          <p:nvPr/>
        </p:nvCxnSpPr>
        <p:spPr>
          <a:xfrm rot="5400000">
            <a:off x="9778459" y="4820931"/>
            <a:ext cx="357406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1272" y="5520569"/>
            <a:ext cx="2805319" cy="770692"/>
          </a:xfrm>
          <a:prstGeom prst="rect">
            <a:avLst/>
          </a:prstGeom>
        </p:spPr>
      </p:pic>
      <p:sp>
        <p:nvSpPr>
          <p:cNvPr id="53" name="Google Shape;135;p3">
            <a:extLst>
              <a:ext uri="{FF2B5EF4-FFF2-40B4-BE49-F238E27FC236}">
                <a16:creationId xmlns:a16="http://schemas.microsoft.com/office/drawing/2014/main" id="{60564605-F5AC-0F60-A53A-562773C09ECC}"/>
              </a:ext>
            </a:extLst>
          </p:cNvPr>
          <p:cNvSpPr/>
          <p:nvPr/>
        </p:nvSpPr>
        <p:spPr>
          <a:xfrm flipV="1">
            <a:off x="11328400" y="5109286"/>
            <a:ext cx="240626" cy="12946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72000" rIns="90000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꺾인 연결선 55"/>
          <p:cNvCxnSpPr>
            <a:stCxn id="53" idx="0"/>
          </p:cNvCxnSpPr>
          <p:nvPr/>
        </p:nvCxnSpPr>
        <p:spPr>
          <a:xfrm rot="5400000">
            <a:off x="9928653" y="4406688"/>
            <a:ext cx="687998" cy="235212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6E30C627FB4438E2824E6E8040B1C" ma:contentTypeVersion="18" ma:contentTypeDescription="Create a new document." ma:contentTypeScope="" ma:versionID="24dd2bccb3fbe4284d452c38b34879ce">
  <xsd:schema xmlns:xsd="http://www.w3.org/2001/XMLSchema" xmlns:xs="http://www.w3.org/2001/XMLSchema" xmlns:p="http://schemas.microsoft.com/office/2006/metadata/properties" xmlns:ns2="5245c0c3-e651-4f40-95fc-8c225509c39a" xmlns:ns3="98c90dfb-8f85-4c51-93cd-61f1bb57280e" targetNamespace="http://schemas.microsoft.com/office/2006/metadata/properties" ma:root="true" ma:fieldsID="c0c406c095951671988018d7855282dc" ns2:_="" ns3:_="">
    <xsd:import namespace="5245c0c3-e651-4f40-95fc-8c225509c39a"/>
    <xsd:import namespace="98c90dfb-8f85-4c51-93cd-61f1bb5728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5c0c3-e651-4f40-95fc-8c225509c3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90dfb-8f85-4c51-93cd-61f1bb57280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586681-f30c-4262-b6c5-53218be9f0bd}" ma:internalName="TaxCatchAll" ma:showField="CatchAllData" ma:web="98c90dfb-8f85-4c51-93cd-61f1bb5728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c90dfb-8f85-4c51-93cd-61f1bb57280e" xsi:nil="true"/>
    <lcf76f155ced4ddcb4097134ff3c332f xmlns="5245c0c3-e651-4f40-95fc-8c225509c39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E0E5A28-18B3-4A88-8990-3A22DA1F81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AC2829-F9D7-4E7C-9F4F-A35F0427E3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5c0c3-e651-4f40-95fc-8c225509c39a"/>
    <ds:schemaRef ds:uri="98c90dfb-8f85-4c51-93cd-61f1bb5728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4A3F23-E20F-4855-93B6-AA62707EA5D8}">
  <ds:schemaRefs>
    <ds:schemaRef ds:uri="http://schemas.microsoft.com/office/2006/documentManagement/types"/>
    <ds:schemaRef ds:uri="http://schemas.openxmlformats.org/package/2006/metadata/core-properties"/>
    <ds:schemaRef ds:uri="5245c0c3-e651-4f40-95fc-8c225509c39a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98c90dfb-8f85-4c51-93cd-61f1bb57280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7408</Words>
  <Application>Microsoft Office PowerPoint</Application>
  <PresentationFormat>와이드스크린</PresentationFormat>
  <Paragraphs>1591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Arial Unicode MS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soldesk</cp:lastModifiedBy>
  <cp:revision>81</cp:revision>
  <dcterms:created xsi:type="dcterms:W3CDTF">2024-10-03T01:39:01Z</dcterms:created>
  <dcterms:modified xsi:type="dcterms:W3CDTF">2025-06-09T08:28:49Z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0x0101000416E30C627FB4438E2824E6E8040B1C</vt:lpwstr>
  </property>
  <property fmtid="{D5CDD505-2E9C-101B-9397-08002B2CF9AE}" pid="3" name="MediaServiceImageTags">
    <vt:lpwstr/>
  </property>
</Properties>
</file>